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sldIdLst>
    <p:sldId id="266" r:id="rId5"/>
    <p:sldId id="368" r:id="rId6"/>
    <p:sldId id="267" r:id="rId7"/>
    <p:sldId id="268" r:id="rId8"/>
    <p:sldId id="269" r:id="rId9"/>
    <p:sldId id="309" r:id="rId10"/>
    <p:sldId id="351" r:id="rId11"/>
    <p:sldId id="265" r:id="rId12"/>
    <p:sldId id="283" r:id="rId13"/>
    <p:sldId id="290" r:id="rId14"/>
    <p:sldId id="318" r:id="rId15"/>
    <p:sldId id="282" r:id="rId16"/>
    <p:sldId id="307" r:id="rId17"/>
    <p:sldId id="272" r:id="rId18"/>
    <p:sldId id="352" r:id="rId19"/>
    <p:sldId id="286" r:id="rId20"/>
    <p:sldId id="308" r:id="rId21"/>
    <p:sldId id="372" r:id="rId22"/>
    <p:sldId id="373" r:id="rId23"/>
    <p:sldId id="374" r:id="rId24"/>
    <p:sldId id="375" r:id="rId25"/>
    <p:sldId id="376" r:id="rId26"/>
    <p:sldId id="377" r:id="rId27"/>
    <p:sldId id="378" r:id="rId28"/>
    <p:sldId id="379" r:id="rId29"/>
    <p:sldId id="380" r:id="rId30"/>
    <p:sldId id="381" r:id="rId31"/>
    <p:sldId id="382" r:id="rId32"/>
    <p:sldId id="365" r:id="rId33"/>
    <p:sldId id="291" r:id="rId34"/>
    <p:sldId id="292" r:id="rId35"/>
    <p:sldId id="293" r:id="rId36"/>
    <p:sldId id="338" r:id="rId37"/>
    <p:sldId id="294" r:id="rId38"/>
    <p:sldId id="295" r:id="rId39"/>
    <p:sldId id="296" r:id="rId40"/>
    <p:sldId id="297" r:id="rId41"/>
    <p:sldId id="298" r:id="rId42"/>
    <p:sldId id="299" r:id="rId43"/>
    <p:sldId id="311" r:id="rId44"/>
    <p:sldId id="342" r:id="rId45"/>
    <p:sldId id="310" r:id="rId46"/>
    <p:sldId id="312" r:id="rId47"/>
    <p:sldId id="366" r:id="rId48"/>
    <p:sldId id="304" r:id="rId49"/>
    <p:sldId id="313" r:id="rId50"/>
    <p:sldId id="332" r:id="rId51"/>
    <p:sldId id="333" r:id="rId52"/>
    <p:sldId id="314" r:id="rId53"/>
    <p:sldId id="321" r:id="rId54"/>
    <p:sldId id="367" r:id="rId55"/>
    <p:sldId id="361" r:id="rId56"/>
    <p:sldId id="316" r:id="rId57"/>
    <p:sldId id="362" r:id="rId58"/>
    <p:sldId id="364" r:id="rId59"/>
    <p:sldId id="369" r:id="rId60"/>
    <p:sldId id="370" r:id="rId61"/>
    <p:sldId id="371" r:id="rId62"/>
    <p:sldId id="363" r:id="rId63"/>
    <p:sldId id="355" r:id="rId6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70">
          <p15:clr>
            <a:srgbClr val="A4A3A4"/>
          </p15:clr>
        </p15:guide>
        <p15:guide id="3" orient="horz" pos="2262">
          <p15:clr>
            <a:srgbClr val="A4A3A4"/>
          </p15:clr>
        </p15:guide>
        <p15:guide id="4" pos="38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van der Boon" initials="mb" lastIdx="1" clrIdx="0">
    <p:extLst>
      <p:ext uri="{19B8F6BF-5375-455C-9EA6-DF929625EA0E}">
        <p15:presenceInfo xmlns:p15="http://schemas.microsoft.com/office/powerpoint/2012/main" userId="Mark van der Boon" providerId="None"/>
      </p:ext>
    </p:extLst>
  </p:cmAuthor>
  <p:cmAuthor id="2" name="Floor Leeftink" initials="FL" lastIdx="19" clrIdx="1">
    <p:extLst>
      <p:ext uri="{19B8F6BF-5375-455C-9EA6-DF929625EA0E}">
        <p15:presenceInfo xmlns:p15="http://schemas.microsoft.com/office/powerpoint/2012/main" userId="2ef753c21833a3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87"/>
    <a:srgbClr val="E9EBF5"/>
    <a:srgbClr val="CFD5EA"/>
    <a:srgbClr val="00A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p:cViewPr varScale="1">
        <p:scale>
          <a:sx n="102" d="100"/>
          <a:sy n="102" d="100"/>
        </p:scale>
        <p:origin x="180" y="96"/>
      </p:cViewPr>
      <p:guideLst>
        <p:guide orient="horz" pos="2160"/>
        <p:guide pos="3870"/>
        <p:guide orient="horz" pos="2262"/>
        <p:guide pos="3860"/>
      </p:guideLst>
    </p:cSldViewPr>
  </p:slideViewPr>
  <p:outlineViewPr>
    <p:cViewPr>
      <p:scale>
        <a:sx n="33" d="100"/>
        <a:sy n="33" d="100"/>
      </p:scale>
      <p:origin x="0" y="-12576"/>
    </p:cViewPr>
  </p:outlineViewPr>
  <p:notesTextViewPr>
    <p:cViewPr>
      <p:scale>
        <a:sx n="1" d="1"/>
        <a:sy n="1" d="1"/>
      </p:scale>
      <p:origin x="0" y="0"/>
    </p:cViewPr>
  </p:notesTextViewPr>
  <p:notesViewPr>
    <p:cSldViewPr snapToGrid="0">
      <p:cViewPr varScale="1">
        <p:scale>
          <a:sx n="56" d="100"/>
          <a:sy n="56" d="100"/>
        </p:scale>
        <p:origin x="2856"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9488B-C788-40AA-9217-BB385955ECEF}" type="datetimeFigureOut">
              <a:rPr lang="en-US" smtClean="0"/>
              <a:t>3/23/2022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D7B26-AAE4-462E-822A-26EBB1C096CF}" type="slidenum">
              <a:rPr lang="en-US" smtClean="0"/>
              <a:t>‹#›</a:t>
            </a:fld>
            <a:endParaRPr lang="en-US"/>
          </a:p>
        </p:txBody>
      </p:sp>
    </p:spTree>
    <p:extLst>
      <p:ext uri="{BB962C8B-B14F-4D97-AF65-F5344CB8AC3E}">
        <p14:creationId xmlns:p14="http://schemas.microsoft.com/office/powerpoint/2010/main" val="78488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is wrong?</a:t>
            </a:r>
          </a:p>
          <a:p>
            <a:r>
              <a:rPr lang="nl-NL" dirty="0"/>
              <a:t>The</a:t>
            </a:r>
            <a:r>
              <a:rPr lang="nl-NL" baseline="0" dirty="0"/>
              <a:t> middle fuse is bypassed</a:t>
            </a:r>
          </a:p>
          <a:p>
            <a:r>
              <a:rPr lang="nl-NL" baseline="0" dirty="0"/>
              <a:t>Fuses are as small as needed, just to provide in what the pump needs.</a:t>
            </a:r>
          </a:p>
          <a:p>
            <a:r>
              <a:rPr lang="nl-NL" baseline="0" dirty="0"/>
              <a:t>Now the pump is not protected and might burn out(verbranden)</a:t>
            </a:r>
          </a:p>
          <a:p>
            <a:r>
              <a:rPr lang="nl-NL" baseline="0" dirty="0"/>
              <a:t>BUT ALSO IT MIGHT CAUSE TO DEATH </a:t>
            </a:r>
          </a:p>
          <a:p>
            <a:r>
              <a:rPr lang="nl-NL" baseline="0" dirty="0"/>
              <a:t>If the area is cleaned up, the equipment will last longer.</a:t>
            </a:r>
          </a:p>
          <a:p>
            <a:r>
              <a:rPr lang="nl-NL" baseline="0" dirty="0"/>
              <a:t>The dust will damage the electonics. Keep cabinets closed. Clean on regular times</a:t>
            </a:r>
          </a:p>
          <a:p>
            <a:endParaRPr lang="en-US" dirty="0"/>
          </a:p>
        </p:txBody>
      </p:sp>
      <p:sp>
        <p:nvSpPr>
          <p:cNvPr id="4" name="Slide Number Placeholder 3"/>
          <p:cNvSpPr>
            <a:spLocks noGrp="1"/>
          </p:cNvSpPr>
          <p:nvPr>
            <p:ph type="sldNum" sz="quarter" idx="5"/>
          </p:nvPr>
        </p:nvSpPr>
        <p:spPr/>
        <p:txBody>
          <a:bodyPr/>
          <a:lstStyle/>
          <a:p>
            <a:fld id="{EA2D7B26-AAE4-462E-822A-26EBB1C096CF}" type="slidenum">
              <a:rPr lang="en-US" smtClean="0"/>
              <a:t>38</a:t>
            </a:fld>
            <a:endParaRPr lang="en-US"/>
          </a:p>
        </p:txBody>
      </p:sp>
    </p:spTree>
    <p:extLst>
      <p:ext uri="{BB962C8B-B14F-4D97-AF65-F5344CB8AC3E}">
        <p14:creationId xmlns:p14="http://schemas.microsoft.com/office/powerpoint/2010/main" val="55906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2D7B26-AAE4-462E-822A-26EBB1C096CF}" type="slidenum">
              <a:rPr lang="en-US" smtClean="0"/>
              <a:t>46</a:t>
            </a:fld>
            <a:endParaRPr lang="en-US"/>
          </a:p>
        </p:txBody>
      </p:sp>
    </p:spTree>
    <p:extLst>
      <p:ext uri="{BB962C8B-B14F-4D97-AF65-F5344CB8AC3E}">
        <p14:creationId xmlns:p14="http://schemas.microsoft.com/office/powerpoint/2010/main" val="60737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2D7B26-AAE4-462E-822A-26EBB1C096CF}" type="slidenum">
              <a:rPr lang="en-US" smtClean="0"/>
              <a:t>49</a:t>
            </a:fld>
            <a:endParaRPr lang="en-US"/>
          </a:p>
        </p:txBody>
      </p:sp>
    </p:spTree>
    <p:extLst>
      <p:ext uri="{BB962C8B-B14F-4D97-AF65-F5344CB8AC3E}">
        <p14:creationId xmlns:p14="http://schemas.microsoft.com/office/powerpoint/2010/main" val="3467121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orblad">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pic>
        <p:nvPicPr>
          <p:cNvPr id="6" name="Afbeelding 5" descr="VEI RGB compact 150dpi.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1420" y="1423778"/>
            <a:ext cx="4512659" cy="2690868"/>
          </a:xfrm>
          <a:prstGeom prst="rect">
            <a:avLst/>
          </a:prstGeom>
        </p:spPr>
      </p:pic>
    </p:spTree>
    <p:extLst>
      <p:ext uri="{BB962C8B-B14F-4D97-AF65-F5344CB8AC3E}">
        <p14:creationId xmlns:p14="http://schemas.microsoft.com/office/powerpoint/2010/main" val="1031724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82D493-F1AD-42BA-847B-0C598C468BE8}"/>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xmlns="" id="{0819833E-3DDC-483C-9BA3-60046E5A6185}"/>
              </a:ext>
            </a:extLst>
          </p:cNvPr>
          <p:cNvSpPr>
            <a:spLocks noGrp="1"/>
          </p:cNvSpPr>
          <p:nvPr>
            <p:ph type="dt" sz="half" idx="10"/>
          </p:nvPr>
        </p:nvSpPr>
        <p:spPr/>
        <p:txBody>
          <a:bodyPr/>
          <a:lstStyle/>
          <a:p>
            <a:fld id="{3D1826C4-8382-4F10-A464-76AFA5EE0F1A}" type="datetimeFigureOut">
              <a:rPr lang="nl-NL" smtClean="0"/>
              <a:t>23-3-2022</a:t>
            </a:fld>
            <a:endParaRPr lang="nl-NL"/>
          </a:p>
        </p:txBody>
      </p:sp>
      <p:sp>
        <p:nvSpPr>
          <p:cNvPr id="4" name="Footer Placeholder 3">
            <a:extLst>
              <a:ext uri="{FF2B5EF4-FFF2-40B4-BE49-F238E27FC236}">
                <a16:creationId xmlns:a16="http://schemas.microsoft.com/office/drawing/2014/main" xmlns="" id="{DAEA26A6-6D76-4342-A14B-F390804865AD}"/>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xmlns="" id="{CD804A77-B98E-46A9-A802-B313FECF46E2}"/>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143365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ED27FB1-E0F9-4E81-89A1-D3833E61EE7F}"/>
              </a:ext>
            </a:extLst>
          </p:cNvPr>
          <p:cNvSpPr>
            <a:spLocks noGrp="1"/>
          </p:cNvSpPr>
          <p:nvPr>
            <p:ph type="dt" sz="half" idx="10"/>
          </p:nvPr>
        </p:nvSpPr>
        <p:spPr/>
        <p:txBody>
          <a:bodyPr/>
          <a:lstStyle/>
          <a:p>
            <a:fld id="{3D1826C4-8382-4F10-A464-76AFA5EE0F1A}" type="datetimeFigureOut">
              <a:rPr lang="nl-NL" smtClean="0"/>
              <a:t>23-3-2022</a:t>
            </a:fld>
            <a:endParaRPr lang="nl-NL"/>
          </a:p>
        </p:txBody>
      </p:sp>
      <p:sp>
        <p:nvSpPr>
          <p:cNvPr id="3" name="Footer Placeholder 2">
            <a:extLst>
              <a:ext uri="{FF2B5EF4-FFF2-40B4-BE49-F238E27FC236}">
                <a16:creationId xmlns:a16="http://schemas.microsoft.com/office/drawing/2014/main" xmlns="" id="{347DCB39-902F-4213-965D-13751B230467}"/>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xmlns="" id="{9904BCB4-F8B5-427D-9822-D515355DA5F6}"/>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3099235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EBBD59-48D8-48A3-B254-4674895AF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xmlns="" id="{C1ECBCD8-477F-4761-8C96-98EB73007A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xmlns="" id="{41303558-964D-462D-99C6-BA919F9C2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5DD3830E-2CA9-4F3C-91E6-BD3031855F6E}"/>
              </a:ext>
            </a:extLst>
          </p:cNvPr>
          <p:cNvSpPr>
            <a:spLocks noGrp="1"/>
          </p:cNvSpPr>
          <p:nvPr>
            <p:ph type="dt" sz="half" idx="10"/>
          </p:nvPr>
        </p:nvSpPr>
        <p:spPr/>
        <p:txBody>
          <a:bodyPr/>
          <a:lstStyle/>
          <a:p>
            <a:fld id="{3D1826C4-8382-4F10-A464-76AFA5EE0F1A}" type="datetimeFigureOut">
              <a:rPr lang="nl-NL" smtClean="0"/>
              <a:t>23-3-2022</a:t>
            </a:fld>
            <a:endParaRPr lang="nl-NL"/>
          </a:p>
        </p:txBody>
      </p:sp>
      <p:sp>
        <p:nvSpPr>
          <p:cNvPr id="6" name="Footer Placeholder 5">
            <a:extLst>
              <a:ext uri="{FF2B5EF4-FFF2-40B4-BE49-F238E27FC236}">
                <a16:creationId xmlns:a16="http://schemas.microsoft.com/office/drawing/2014/main" xmlns="" id="{E995F54C-F7D2-44AE-A0B5-FEB500CAD429}"/>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xmlns="" id="{5A589239-5361-4DF9-9A71-739468680E7E}"/>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2438402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622888-1999-4CDE-808C-28D7945EC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xmlns="" id="{62B4EEC8-1884-4C34-B006-3E05F2366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xmlns="" id="{D56F67E2-447C-4A82-99CE-CC17F18AF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17599B2-89AA-4352-AEB3-C06FAF2813BF}"/>
              </a:ext>
            </a:extLst>
          </p:cNvPr>
          <p:cNvSpPr>
            <a:spLocks noGrp="1"/>
          </p:cNvSpPr>
          <p:nvPr>
            <p:ph type="dt" sz="half" idx="10"/>
          </p:nvPr>
        </p:nvSpPr>
        <p:spPr/>
        <p:txBody>
          <a:bodyPr/>
          <a:lstStyle/>
          <a:p>
            <a:fld id="{3D1826C4-8382-4F10-A464-76AFA5EE0F1A}" type="datetimeFigureOut">
              <a:rPr lang="nl-NL" smtClean="0"/>
              <a:t>23-3-2022</a:t>
            </a:fld>
            <a:endParaRPr lang="nl-NL"/>
          </a:p>
        </p:txBody>
      </p:sp>
      <p:sp>
        <p:nvSpPr>
          <p:cNvPr id="6" name="Footer Placeholder 5">
            <a:extLst>
              <a:ext uri="{FF2B5EF4-FFF2-40B4-BE49-F238E27FC236}">
                <a16:creationId xmlns:a16="http://schemas.microsoft.com/office/drawing/2014/main" xmlns="" id="{953943D5-6E68-4FAE-A087-9D4C52C5A53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xmlns="" id="{1F191B4B-692B-4DB3-B4E0-E7D078C27F84}"/>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1628654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12497E-C213-4531-8515-CC96FC07E857}"/>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xmlns="" id="{E84B524B-B57F-48E8-9FAB-3CBBC4CF5A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xmlns="" id="{3C535DE6-A185-4A53-B611-96C073B7F1D1}"/>
              </a:ext>
            </a:extLst>
          </p:cNvPr>
          <p:cNvSpPr>
            <a:spLocks noGrp="1"/>
          </p:cNvSpPr>
          <p:nvPr>
            <p:ph type="dt" sz="half" idx="10"/>
          </p:nvPr>
        </p:nvSpPr>
        <p:spPr/>
        <p:txBody>
          <a:bodyPr/>
          <a:lstStyle/>
          <a:p>
            <a:fld id="{3D1826C4-8382-4F10-A464-76AFA5EE0F1A}" type="datetimeFigureOut">
              <a:rPr lang="nl-NL" smtClean="0"/>
              <a:t>23-3-2022</a:t>
            </a:fld>
            <a:endParaRPr lang="nl-NL"/>
          </a:p>
        </p:txBody>
      </p:sp>
      <p:sp>
        <p:nvSpPr>
          <p:cNvPr id="5" name="Footer Placeholder 4">
            <a:extLst>
              <a:ext uri="{FF2B5EF4-FFF2-40B4-BE49-F238E27FC236}">
                <a16:creationId xmlns:a16="http://schemas.microsoft.com/office/drawing/2014/main" xmlns="" id="{267B6471-9DA9-4489-BFCC-31E616B487C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xmlns="" id="{51CDACB1-F117-4850-92E9-AED2898946FD}"/>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4117760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51D5529-078C-4AE1-BDB2-AFC8FB9970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xmlns="" id="{A33B9633-C663-4A1E-998D-97A6957790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xmlns="" id="{30D318FF-9512-4549-B574-25D305FBE8F0}"/>
              </a:ext>
            </a:extLst>
          </p:cNvPr>
          <p:cNvSpPr>
            <a:spLocks noGrp="1"/>
          </p:cNvSpPr>
          <p:nvPr>
            <p:ph type="dt" sz="half" idx="10"/>
          </p:nvPr>
        </p:nvSpPr>
        <p:spPr/>
        <p:txBody>
          <a:bodyPr/>
          <a:lstStyle/>
          <a:p>
            <a:fld id="{3D1826C4-8382-4F10-A464-76AFA5EE0F1A}" type="datetimeFigureOut">
              <a:rPr lang="nl-NL" smtClean="0"/>
              <a:t>23-3-2022</a:t>
            </a:fld>
            <a:endParaRPr lang="nl-NL"/>
          </a:p>
        </p:txBody>
      </p:sp>
      <p:sp>
        <p:nvSpPr>
          <p:cNvPr id="5" name="Footer Placeholder 4">
            <a:extLst>
              <a:ext uri="{FF2B5EF4-FFF2-40B4-BE49-F238E27FC236}">
                <a16:creationId xmlns:a16="http://schemas.microsoft.com/office/drawing/2014/main" xmlns="" id="{AD796BDE-C3AA-4742-8CA1-976073F3864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xmlns="" id="{CBA1870A-9F9B-4F3C-8DB5-0A52E0A6354E}"/>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3668889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ge pagina, alleen golf">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spTree>
    <p:extLst>
      <p:ext uri="{BB962C8B-B14F-4D97-AF65-F5344CB8AC3E}">
        <p14:creationId xmlns:p14="http://schemas.microsoft.com/office/powerpoint/2010/main" val="127757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aam presentatie">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sp>
        <p:nvSpPr>
          <p:cNvPr id="3" name="Tekstvak 2"/>
          <p:cNvSpPr txBox="1"/>
          <p:nvPr userDrawn="1"/>
        </p:nvSpPr>
        <p:spPr>
          <a:xfrm>
            <a:off x="1816970" y="2410715"/>
            <a:ext cx="8558060" cy="707886"/>
          </a:xfrm>
          <a:prstGeom prst="rect">
            <a:avLst/>
          </a:prstGeom>
          <a:noFill/>
        </p:spPr>
        <p:txBody>
          <a:bodyPr wrap="square" rtlCol="0">
            <a:spAutoFit/>
          </a:bodyPr>
          <a:lstStyle/>
          <a:p>
            <a:pPr algn="ctr"/>
            <a:r>
              <a:rPr lang="nl-NL" sz="4000">
                <a:solidFill>
                  <a:srgbClr val="004B87"/>
                </a:solidFill>
                <a:latin typeface="Verdana"/>
                <a:cs typeface="Verdana"/>
              </a:rPr>
              <a:t>Titel presentatie</a:t>
            </a:r>
          </a:p>
        </p:txBody>
      </p:sp>
      <p:pic>
        <p:nvPicPr>
          <p:cNvPr id="5" name="Afbeelding 4" descr="VEI RGB 150dpi.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221751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somm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pic>
        <p:nvPicPr>
          <p:cNvPr id="7" name="Afbeelding 6"/>
          <p:cNvPicPr>
            <a:picLocks noChangeAspect="1"/>
          </p:cNvPicPr>
          <p:nvPr userDrawn="1"/>
        </p:nvPicPr>
        <p:blipFill>
          <a:blip r:embed="rId2"/>
          <a:stretch>
            <a:fillRect/>
          </a:stretch>
        </p:blipFill>
        <p:spPr>
          <a:xfrm>
            <a:off x="1675414" y="6191043"/>
            <a:ext cx="8841171" cy="404845"/>
          </a:xfrm>
          <a:prstGeom prst="rect">
            <a:avLst/>
          </a:prstGeom>
        </p:spPr>
      </p:pic>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a:t>
            </a:r>
          </a:p>
          <a:p>
            <a:endParaRPr lang="nl-NL"/>
          </a:p>
        </p:txBody>
      </p:sp>
      <p:pic>
        <p:nvPicPr>
          <p:cNvPr id="9" name="Afbeelding 8" descr="VEI RGB 150dpi.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348637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ge go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a:t>
            </a:r>
          </a:p>
          <a:p>
            <a:endParaRPr lang="nl-NL"/>
          </a:p>
        </p:txBody>
      </p:sp>
      <p:pic>
        <p:nvPicPr>
          <p:cNvPr id="5" name="Afbeelding 4" descr="golf test.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326234"/>
            <a:ext cx="12216161" cy="1541243"/>
          </a:xfrm>
          <a:prstGeom prst="rect">
            <a:avLst/>
          </a:prstGeom>
        </p:spPr>
      </p:pic>
      <p:pic>
        <p:nvPicPr>
          <p:cNvPr id="7" name="Afbeelding 6" descr="VEI RGB 150dpi.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143084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oge go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bewerken</a:t>
            </a:r>
          </a:p>
          <a:p>
            <a:endParaRPr lang="nl-NL"/>
          </a:p>
        </p:txBody>
      </p:sp>
      <p:pic>
        <p:nvPicPr>
          <p:cNvPr id="3" name="Afbeelding 2" descr="golf kaal.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326234"/>
            <a:ext cx="12216161" cy="1541243"/>
          </a:xfrm>
          <a:prstGeom prst="rect">
            <a:avLst/>
          </a:prstGeom>
        </p:spPr>
      </p:pic>
      <p:pic>
        <p:nvPicPr>
          <p:cNvPr id="7" name="Afbeelding 6" descr="VEI RGB 150dpi.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304502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AB489C-D28E-4382-9FA9-B07CD55249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xmlns="" id="{B75B3623-134D-4D57-B3B8-7965EEC838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A7EF930B-1B2C-4C79-B957-AEAB5BB4D417}"/>
              </a:ext>
            </a:extLst>
          </p:cNvPr>
          <p:cNvSpPr>
            <a:spLocks noGrp="1"/>
          </p:cNvSpPr>
          <p:nvPr>
            <p:ph type="dt" sz="half" idx="10"/>
          </p:nvPr>
        </p:nvSpPr>
        <p:spPr/>
        <p:txBody>
          <a:bodyPr/>
          <a:lstStyle/>
          <a:p>
            <a:fld id="{3D1826C4-8382-4F10-A464-76AFA5EE0F1A}" type="datetimeFigureOut">
              <a:rPr lang="nl-NL" smtClean="0"/>
              <a:t>23-3-2022</a:t>
            </a:fld>
            <a:endParaRPr lang="nl-NL"/>
          </a:p>
        </p:txBody>
      </p:sp>
      <p:sp>
        <p:nvSpPr>
          <p:cNvPr id="5" name="Footer Placeholder 4">
            <a:extLst>
              <a:ext uri="{FF2B5EF4-FFF2-40B4-BE49-F238E27FC236}">
                <a16:creationId xmlns:a16="http://schemas.microsoft.com/office/drawing/2014/main" xmlns="" id="{DA163E7C-85E6-46D2-9C38-18F2FFE607F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xmlns="" id="{87CB6668-3F42-40BD-BCF4-C0193689B381}"/>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41754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BAA801-01F8-481D-A8E6-2407A51A36C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xmlns="" id="{D4DDCC4D-6D87-4905-8D59-72AECFEE2BC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xmlns="" id="{63D3628E-DBD7-4B58-9DEF-2D1CB8A2D2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xmlns="" id="{E745BD78-3A99-4540-BBB5-EFC48EFFB247}"/>
              </a:ext>
            </a:extLst>
          </p:cNvPr>
          <p:cNvSpPr>
            <a:spLocks noGrp="1"/>
          </p:cNvSpPr>
          <p:nvPr>
            <p:ph type="dt" sz="half" idx="10"/>
          </p:nvPr>
        </p:nvSpPr>
        <p:spPr/>
        <p:txBody>
          <a:bodyPr/>
          <a:lstStyle/>
          <a:p>
            <a:fld id="{3D1826C4-8382-4F10-A464-76AFA5EE0F1A}" type="datetimeFigureOut">
              <a:rPr lang="nl-NL" smtClean="0"/>
              <a:t>23-3-2022</a:t>
            </a:fld>
            <a:endParaRPr lang="nl-NL"/>
          </a:p>
        </p:txBody>
      </p:sp>
      <p:sp>
        <p:nvSpPr>
          <p:cNvPr id="6" name="Footer Placeholder 5">
            <a:extLst>
              <a:ext uri="{FF2B5EF4-FFF2-40B4-BE49-F238E27FC236}">
                <a16:creationId xmlns:a16="http://schemas.microsoft.com/office/drawing/2014/main" xmlns="" id="{6F7D98BF-B388-40D5-A515-0D791365FB9A}"/>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xmlns="" id="{AE3E76D7-0BF0-4F47-BA57-04456B4D0662}"/>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862823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B6F1FA-573C-4CD7-A3F3-1DBC8CE97797}"/>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xmlns="" id="{F595B14B-C945-4099-83C6-D4290FF00D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DD7F20FB-4340-4223-BB3D-E79857239D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xmlns="" id="{7995209F-FB9C-41C4-BB13-35C3426845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7C09CE0-E8B8-4A31-A24D-68D803F005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xmlns="" id="{719E5A87-7E84-49D4-B2BD-52B42BA3AE00}"/>
              </a:ext>
            </a:extLst>
          </p:cNvPr>
          <p:cNvSpPr>
            <a:spLocks noGrp="1"/>
          </p:cNvSpPr>
          <p:nvPr>
            <p:ph type="dt" sz="half" idx="10"/>
          </p:nvPr>
        </p:nvSpPr>
        <p:spPr/>
        <p:txBody>
          <a:bodyPr/>
          <a:lstStyle/>
          <a:p>
            <a:fld id="{3D1826C4-8382-4F10-A464-76AFA5EE0F1A}" type="datetimeFigureOut">
              <a:rPr lang="nl-NL" smtClean="0"/>
              <a:t>23-3-2022</a:t>
            </a:fld>
            <a:endParaRPr lang="nl-NL"/>
          </a:p>
        </p:txBody>
      </p:sp>
      <p:sp>
        <p:nvSpPr>
          <p:cNvPr id="8" name="Footer Placeholder 7">
            <a:extLst>
              <a:ext uri="{FF2B5EF4-FFF2-40B4-BE49-F238E27FC236}">
                <a16:creationId xmlns:a16="http://schemas.microsoft.com/office/drawing/2014/main" xmlns="" id="{AA421D94-5EAF-4516-A217-3E9785EDF0A8}"/>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xmlns="" id="{DF2C0BFE-D7A2-4169-B042-71CD48DED3A6}"/>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278623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59ED8F8-9437-41FE-B6AC-8F0CD7715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xmlns="" id="{E6074438-3800-4ABD-8D1B-2D77CA731C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xmlns="" id="{DB02FE55-5E0B-4C6D-AD52-C2E3033E4C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1826C4-8382-4F10-A464-76AFA5EE0F1A}" type="datetimeFigureOut">
              <a:rPr lang="nl-NL" smtClean="0"/>
              <a:t>23-3-2022</a:t>
            </a:fld>
            <a:endParaRPr lang="nl-NL"/>
          </a:p>
        </p:txBody>
      </p:sp>
      <p:sp>
        <p:nvSpPr>
          <p:cNvPr id="5" name="Footer Placeholder 4">
            <a:extLst>
              <a:ext uri="{FF2B5EF4-FFF2-40B4-BE49-F238E27FC236}">
                <a16:creationId xmlns:a16="http://schemas.microsoft.com/office/drawing/2014/main" xmlns="" id="{23B6B13F-7989-42FA-B3DA-17C07AFB01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xmlns="" id="{84DE88F6-1267-482D-8307-3E9D62E01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D3660-2F8D-4FB6-AFBF-EF0F6D9ECE64}" type="slidenum">
              <a:rPr lang="nl-NL" smtClean="0"/>
              <a:t>‹#›</a:t>
            </a:fld>
            <a:endParaRPr lang="nl-NL"/>
          </a:p>
        </p:txBody>
      </p:sp>
    </p:spTree>
    <p:extLst>
      <p:ext uri="{BB962C8B-B14F-4D97-AF65-F5344CB8AC3E}">
        <p14:creationId xmlns:p14="http://schemas.microsoft.com/office/powerpoint/2010/main" val="369460781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62"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Verdana"/>
          <a:ea typeface="+mj-ea"/>
          <a:cs typeface="Verdana"/>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a:ea typeface="+mn-ea"/>
          <a:cs typeface="Verdan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a:ea typeface="+mn-ea"/>
          <a:cs typeface="Verdan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a:ea typeface="+mn-ea"/>
          <a:cs typeface="Verdan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a:ea typeface="+mn-ea"/>
          <a:cs typeface="Verdan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a:ea typeface="+mn-ea"/>
          <a:cs typeface="Verdan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6548" y="4454434"/>
            <a:ext cx="9300755" cy="1200329"/>
          </a:xfrm>
          <a:prstGeom prst="rect">
            <a:avLst/>
          </a:prstGeom>
          <a:noFill/>
        </p:spPr>
        <p:txBody>
          <a:bodyPr wrap="square" rtlCol="0">
            <a:spAutoFit/>
          </a:bodyPr>
          <a:lstStyle/>
          <a:p>
            <a:pPr algn="ctr"/>
            <a:r>
              <a:rPr lang="en-GB" sz="2400" dirty="0">
                <a:solidFill>
                  <a:srgbClr val="00ABE4"/>
                </a:solidFill>
                <a:latin typeface="Verdana"/>
                <a:ea typeface="+mj-ea"/>
                <a:cs typeface="Verdana"/>
              </a:rPr>
              <a:t>Training: Introduction to </a:t>
            </a:r>
            <a:r>
              <a:rPr lang="en-GB" sz="2400" dirty="0">
                <a:solidFill>
                  <a:srgbClr val="00ABE4"/>
                </a:solidFill>
              </a:rPr>
              <a:t>Supervisory Control and Data Acquisition (SCADA)</a:t>
            </a:r>
            <a:endParaRPr lang="en-GB" sz="2400" dirty="0">
              <a:solidFill>
                <a:srgbClr val="00ABE4"/>
              </a:solidFill>
              <a:latin typeface="Verdana"/>
              <a:ea typeface="+mj-ea"/>
              <a:cs typeface="Verdana"/>
            </a:endParaRPr>
          </a:p>
          <a:p>
            <a:pPr algn="ctr"/>
            <a:endParaRPr lang="en-GB" sz="2400" dirty="0">
              <a:solidFill>
                <a:srgbClr val="00ABE4"/>
              </a:solidFill>
              <a:latin typeface="Verdana"/>
              <a:ea typeface="+mj-ea"/>
              <a:cs typeface="Verdana"/>
            </a:endParaRPr>
          </a:p>
        </p:txBody>
      </p:sp>
    </p:spTree>
    <p:extLst>
      <p:ext uri="{BB962C8B-B14F-4D97-AF65-F5344CB8AC3E}">
        <p14:creationId xmlns:p14="http://schemas.microsoft.com/office/powerpoint/2010/main" val="30299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51536A-2D27-4381-923D-6108BF9172F4}"/>
              </a:ext>
            </a:extLst>
          </p:cNvPr>
          <p:cNvSpPr>
            <a:spLocks noGrp="1"/>
          </p:cNvSpPr>
          <p:nvPr>
            <p:ph type="title"/>
          </p:nvPr>
        </p:nvSpPr>
        <p:spPr>
          <a:xfrm>
            <a:off x="825043" y="1398560"/>
            <a:ext cx="10515600" cy="654171"/>
          </a:xfrm>
        </p:spPr>
        <p:txBody>
          <a:bodyPr>
            <a:normAutofit/>
          </a:bodyPr>
          <a:lstStyle/>
          <a:p>
            <a:r>
              <a:rPr lang="en-US" dirty="0"/>
              <a:t>SCADA system parameters</a:t>
            </a:r>
          </a:p>
        </p:txBody>
      </p:sp>
      <p:sp>
        <p:nvSpPr>
          <p:cNvPr id="3" name="Subtitle 2">
            <a:extLst>
              <a:ext uri="{FF2B5EF4-FFF2-40B4-BE49-F238E27FC236}">
                <a16:creationId xmlns:a16="http://schemas.microsoft.com/office/drawing/2014/main" xmlns="" id="{305B83F7-F17B-4027-A24E-7F4429B3BE61}"/>
              </a:ext>
            </a:extLst>
          </p:cNvPr>
          <p:cNvSpPr>
            <a:spLocks noGrp="1"/>
          </p:cNvSpPr>
          <p:nvPr>
            <p:ph type="subTitle" idx="10"/>
          </p:nvPr>
        </p:nvSpPr>
        <p:spPr>
          <a:xfrm>
            <a:off x="825043" y="2290911"/>
            <a:ext cx="11030073" cy="4259179"/>
          </a:xfrm>
        </p:spPr>
        <p:txBody>
          <a:bodyPr>
            <a:noAutofit/>
          </a:bodyPr>
          <a:lstStyle/>
          <a:p>
            <a:pPr>
              <a:buFont typeface="Arial" panose="020B0604020202020204" pitchFamily="34" charset="0"/>
              <a:buChar char="•"/>
            </a:pPr>
            <a:r>
              <a:rPr lang="en-US" dirty="0">
                <a:solidFill>
                  <a:schemeClr val="accent1">
                    <a:lumMod val="50000"/>
                  </a:schemeClr>
                </a:solidFill>
              </a:rPr>
              <a:t>Pump on/off &amp; pump running time </a:t>
            </a:r>
          </a:p>
          <a:p>
            <a:pPr>
              <a:buFont typeface="Arial" panose="020B0604020202020204" pitchFamily="34" charset="0"/>
              <a:buChar char="•"/>
            </a:pPr>
            <a:r>
              <a:rPr lang="en-US" dirty="0">
                <a:solidFill>
                  <a:schemeClr val="accent1">
                    <a:lumMod val="50000"/>
                  </a:schemeClr>
                </a:solidFill>
              </a:rPr>
              <a:t>Power consumption</a:t>
            </a:r>
          </a:p>
          <a:p>
            <a:pPr>
              <a:buFont typeface="Arial" panose="020B0604020202020204" pitchFamily="34" charset="0"/>
              <a:buChar char="•"/>
            </a:pPr>
            <a:r>
              <a:rPr lang="en-US" dirty="0">
                <a:solidFill>
                  <a:schemeClr val="accent1">
                    <a:lumMod val="50000"/>
                  </a:schemeClr>
                </a:solidFill>
              </a:rPr>
              <a:t>Chlorine cylinder full or empty</a:t>
            </a:r>
          </a:p>
          <a:p>
            <a:pPr>
              <a:buFont typeface="Arial" panose="020B0604020202020204" pitchFamily="34" charset="0"/>
              <a:buChar char="•"/>
            </a:pPr>
            <a:r>
              <a:rPr lang="en-US" dirty="0">
                <a:solidFill>
                  <a:schemeClr val="accent1">
                    <a:lumMod val="50000"/>
                  </a:schemeClr>
                </a:solidFill>
              </a:rPr>
              <a:t>Pressure &amp; flow</a:t>
            </a:r>
          </a:p>
          <a:p>
            <a:pPr>
              <a:buFont typeface="Arial" panose="020B0604020202020204" pitchFamily="34" charset="0"/>
              <a:buChar char="•"/>
            </a:pPr>
            <a:r>
              <a:rPr lang="en-US" dirty="0">
                <a:solidFill>
                  <a:schemeClr val="accent1">
                    <a:lumMod val="50000"/>
                  </a:schemeClr>
                </a:solidFill>
              </a:rPr>
              <a:t>Failures &amp; p</a:t>
            </a:r>
            <a:r>
              <a:rPr lang="en-GB" dirty="0">
                <a:solidFill>
                  <a:schemeClr val="accent1">
                    <a:lumMod val="50000"/>
                  </a:schemeClr>
                </a:solidFill>
              </a:rPr>
              <a:t>ump malfunctioning</a:t>
            </a:r>
          </a:p>
          <a:p>
            <a:pPr>
              <a:buFont typeface="Arial" panose="020B0604020202020204" pitchFamily="34" charset="0"/>
              <a:buChar char="•"/>
            </a:pPr>
            <a:r>
              <a:rPr lang="en-GB" dirty="0">
                <a:solidFill>
                  <a:schemeClr val="accent1">
                    <a:lumMod val="50000"/>
                  </a:schemeClr>
                </a:solidFill>
              </a:rPr>
              <a:t>Water level in well/ Dry-running protection system</a:t>
            </a:r>
          </a:p>
          <a:p>
            <a:pPr>
              <a:buFont typeface="Arial" panose="020B0604020202020204" pitchFamily="34" charset="0"/>
              <a:buChar char="•"/>
            </a:pPr>
            <a:r>
              <a:rPr lang="en-GB" dirty="0">
                <a:solidFill>
                  <a:schemeClr val="accent1">
                    <a:lumMod val="50000"/>
                  </a:schemeClr>
                </a:solidFill>
              </a:rPr>
              <a:t>Water sensor in DMA chamber </a:t>
            </a:r>
          </a:p>
        </p:txBody>
      </p:sp>
    </p:spTree>
    <p:extLst>
      <p:ext uri="{BB962C8B-B14F-4D97-AF65-F5344CB8AC3E}">
        <p14:creationId xmlns:p14="http://schemas.microsoft.com/office/powerpoint/2010/main" val="111122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51536A-2D27-4381-923D-6108BF9172F4}"/>
              </a:ext>
            </a:extLst>
          </p:cNvPr>
          <p:cNvSpPr>
            <a:spLocks noGrp="1"/>
          </p:cNvSpPr>
          <p:nvPr>
            <p:ph type="title"/>
          </p:nvPr>
        </p:nvSpPr>
        <p:spPr>
          <a:xfrm>
            <a:off x="842443" y="1229750"/>
            <a:ext cx="10515600" cy="654171"/>
          </a:xfrm>
        </p:spPr>
        <p:txBody>
          <a:bodyPr>
            <a:normAutofit/>
          </a:bodyPr>
          <a:lstStyle/>
          <a:p>
            <a:r>
              <a:rPr lang="en-US" dirty="0"/>
              <a:t>SCADA system outputs</a:t>
            </a:r>
          </a:p>
        </p:txBody>
      </p:sp>
      <p:sp>
        <p:nvSpPr>
          <p:cNvPr id="3" name="Subtitle 2">
            <a:extLst>
              <a:ext uri="{FF2B5EF4-FFF2-40B4-BE49-F238E27FC236}">
                <a16:creationId xmlns:a16="http://schemas.microsoft.com/office/drawing/2014/main" xmlns="" id="{305B83F7-F17B-4027-A24E-7F4429B3BE61}"/>
              </a:ext>
            </a:extLst>
          </p:cNvPr>
          <p:cNvSpPr>
            <a:spLocks noGrp="1"/>
          </p:cNvSpPr>
          <p:nvPr>
            <p:ph type="subTitle" idx="10"/>
          </p:nvPr>
        </p:nvSpPr>
        <p:spPr>
          <a:xfrm>
            <a:off x="859843" y="1955667"/>
            <a:ext cx="10498200" cy="3771292"/>
          </a:xfrm>
        </p:spPr>
        <p:txBody>
          <a:bodyPr>
            <a:normAutofit/>
          </a:bodyPr>
          <a:lstStyle/>
          <a:p>
            <a:r>
              <a:rPr lang="en-US" dirty="0">
                <a:solidFill>
                  <a:schemeClr val="accent1">
                    <a:lumMod val="50000"/>
                  </a:schemeClr>
                </a:solidFill>
              </a:rPr>
              <a:t>Alarm analysis </a:t>
            </a:r>
          </a:p>
          <a:p>
            <a:r>
              <a:rPr lang="en-US" dirty="0">
                <a:solidFill>
                  <a:schemeClr val="accent1">
                    <a:lumMod val="50000"/>
                  </a:schemeClr>
                </a:solidFill>
              </a:rPr>
              <a:t>Trend analysis </a:t>
            </a:r>
          </a:p>
          <a:p>
            <a:r>
              <a:rPr lang="en-US" dirty="0">
                <a:solidFill>
                  <a:schemeClr val="accent1">
                    <a:lumMod val="50000"/>
                  </a:schemeClr>
                </a:solidFill>
              </a:rPr>
              <a:t>Periodic reports</a:t>
            </a:r>
            <a:endParaRPr lang="en-US" dirty="0">
              <a:solidFill>
                <a:srgbClr val="FF0000"/>
              </a:solidFill>
            </a:endParaRPr>
          </a:p>
          <a:p>
            <a:endParaRPr lang="en-US" dirty="0"/>
          </a:p>
          <a:p>
            <a:endParaRPr lang="en-US" dirty="0"/>
          </a:p>
        </p:txBody>
      </p:sp>
    </p:spTree>
    <p:extLst>
      <p:ext uri="{BB962C8B-B14F-4D97-AF65-F5344CB8AC3E}">
        <p14:creationId xmlns:p14="http://schemas.microsoft.com/office/powerpoint/2010/main" val="16003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606D7A-A08B-432A-B42C-3828994CE8F7}"/>
              </a:ext>
            </a:extLst>
          </p:cNvPr>
          <p:cNvSpPr>
            <a:spLocks noGrp="1"/>
          </p:cNvSpPr>
          <p:nvPr>
            <p:ph type="title"/>
          </p:nvPr>
        </p:nvSpPr>
        <p:spPr>
          <a:xfrm>
            <a:off x="842443" y="1433489"/>
            <a:ext cx="10515600" cy="654171"/>
          </a:xfrm>
        </p:spPr>
        <p:txBody>
          <a:bodyPr/>
          <a:lstStyle/>
          <a:p>
            <a:r>
              <a:rPr lang="en-US" dirty="0"/>
              <a:t>Exercise: Advantages and disadvantages of SCADA (1)</a:t>
            </a:r>
          </a:p>
        </p:txBody>
      </p:sp>
      <p:sp>
        <p:nvSpPr>
          <p:cNvPr id="3" name="Subtitle 2">
            <a:extLst>
              <a:ext uri="{FF2B5EF4-FFF2-40B4-BE49-F238E27FC236}">
                <a16:creationId xmlns:a16="http://schemas.microsoft.com/office/drawing/2014/main" xmlns="" id="{F53C180E-1251-45A1-9BCA-080736ABC204}"/>
              </a:ext>
            </a:extLst>
          </p:cNvPr>
          <p:cNvSpPr>
            <a:spLocks noGrp="1"/>
          </p:cNvSpPr>
          <p:nvPr>
            <p:ph type="subTitle" idx="10"/>
          </p:nvPr>
        </p:nvSpPr>
        <p:spPr>
          <a:xfrm>
            <a:off x="842443" y="2390358"/>
            <a:ext cx="10498200" cy="3461802"/>
          </a:xfrm>
        </p:spPr>
        <p:txBody>
          <a:bodyPr>
            <a:normAutofit/>
          </a:bodyPr>
          <a:lstStyle/>
          <a:p>
            <a:r>
              <a:rPr lang="en-US" dirty="0"/>
              <a:t>Form groups of 4-5.</a:t>
            </a:r>
          </a:p>
          <a:p>
            <a:r>
              <a:rPr lang="en-US" dirty="0"/>
              <a:t>Brainstorm on what you think are the advantages and disadvantages of a SCADA system in a DMA.</a:t>
            </a:r>
          </a:p>
          <a:p>
            <a:r>
              <a:rPr lang="en-US" dirty="0"/>
              <a:t>Write down the advantages and disadvantages on a brown paper. </a:t>
            </a:r>
          </a:p>
        </p:txBody>
      </p:sp>
    </p:spTree>
    <p:extLst>
      <p:ext uri="{BB962C8B-B14F-4D97-AF65-F5344CB8AC3E}">
        <p14:creationId xmlns:p14="http://schemas.microsoft.com/office/powerpoint/2010/main" val="165683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D245A9-932B-43DB-A321-4989EF83FBA9}"/>
              </a:ext>
            </a:extLst>
          </p:cNvPr>
          <p:cNvSpPr>
            <a:spLocks noGrp="1"/>
          </p:cNvSpPr>
          <p:nvPr>
            <p:ph type="title"/>
          </p:nvPr>
        </p:nvSpPr>
        <p:spPr/>
        <p:txBody>
          <a:bodyPr/>
          <a:lstStyle/>
          <a:p>
            <a:r>
              <a:rPr lang="en-US" dirty="0"/>
              <a:t>Exercise advantages and disadvantages of SCADA (2)</a:t>
            </a:r>
          </a:p>
        </p:txBody>
      </p:sp>
      <p:graphicFrame>
        <p:nvGraphicFramePr>
          <p:cNvPr id="4" name="Table 3">
            <a:extLst>
              <a:ext uri="{FF2B5EF4-FFF2-40B4-BE49-F238E27FC236}">
                <a16:creationId xmlns:a16="http://schemas.microsoft.com/office/drawing/2014/main" xmlns="" id="{6E69A85F-318C-427B-AC0E-C6AAF661264F}"/>
              </a:ext>
            </a:extLst>
          </p:cNvPr>
          <p:cNvGraphicFramePr>
            <a:graphicFrameLocks noGrp="1"/>
          </p:cNvGraphicFramePr>
          <p:nvPr>
            <p:extLst>
              <p:ext uri="{D42A27DB-BD31-4B8C-83A1-F6EECF244321}">
                <p14:modId xmlns:p14="http://schemas.microsoft.com/office/powerpoint/2010/main" val="1837535362"/>
              </p:ext>
            </p:extLst>
          </p:nvPr>
        </p:nvGraphicFramePr>
        <p:xfrm>
          <a:off x="1912179" y="2273191"/>
          <a:ext cx="8367642" cy="2880266"/>
        </p:xfrm>
        <a:graphic>
          <a:graphicData uri="http://schemas.openxmlformats.org/drawingml/2006/table">
            <a:tbl>
              <a:tblPr firstRow="1" firstCol="1" bandRow="1">
                <a:tableStyleId>{5C22544A-7EE6-4342-B048-85BDC9FD1C3A}</a:tableStyleId>
              </a:tblPr>
              <a:tblGrid>
                <a:gridCol w="4183821">
                  <a:extLst>
                    <a:ext uri="{9D8B030D-6E8A-4147-A177-3AD203B41FA5}">
                      <a16:colId xmlns:a16="http://schemas.microsoft.com/office/drawing/2014/main" xmlns="" val="3801256975"/>
                    </a:ext>
                  </a:extLst>
                </a:gridCol>
                <a:gridCol w="4183821">
                  <a:extLst>
                    <a:ext uri="{9D8B030D-6E8A-4147-A177-3AD203B41FA5}">
                      <a16:colId xmlns:a16="http://schemas.microsoft.com/office/drawing/2014/main" xmlns="" val="1601928226"/>
                    </a:ext>
                  </a:extLst>
                </a:gridCol>
              </a:tblGrid>
              <a:tr h="608554">
                <a:tc>
                  <a:txBody>
                    <a:bodyPr/>
                    <a:lstStyle/>
                    <a:p>
                      <a:pPr marL="0" marR="0" algn="ctr">
                        <a:lnSpc>
                          <a:spcPct val="107000"/>
                        </a:lnSpc>
                        <a:spcBef>
                          <a:spcPts val="0"/>
                        </a:spcBef>
                        <a:spcAft>
                          <a:spcPts val="0"/>
                        </a:spcAft>
                      </a:pPr>
                      <a:r>
                        <a:rPr lang="en-US" sz="2000" b="1" dirty="0">
                          <a:effectLst/>
                        </a:rPr>
                        <a:t>Advantages of SCADA</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dirty="0">
                          <a:effectLst/>
                        </a:rPr>
                        <a:t>Disadvantages of SCADA</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377959453"/>
                  </a:ext>
                </a:extLst>
              </a:tr>
              <a:tr h="802848">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CFD5EA"/>
                    </a:solidFill>
                  </a:tcPr>
                </a:tc>
                <a:tc>
                  <a:txBody>
                    <a:bodyPr/>
                    <a:lstStyle/>
                    <a:p>
                      <a:pPr marL="0" marR="0" algn="just">
                        <a:lnSpc>
                          <a:spcPct val="107000"/>
                        </a:lnSpc>
                        <a:spcBef>
                          <a:spcPts val="0"/>
                        </a:spcBef>
                        <a:spcAft>
                          <a:spcPts val="0"/>
                        </a:spcAft>
                      </a:pPr>
                      <a:r>
                        <a:rPr lang="en-US" sz="1800" b="1" dirty="0">
                          <a:solidFill>
                            <a:srgbClr val="FF0000"/>
                          </a:solidFill>
                          <a:effectLst/>
                        </a:rPr>
                        <a:t> </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9080039"/>
                  </a:ext>
                </a:extLst>
              </a:tr>
              <a:tr h="734432">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E9EBF5"/>
                    </a:solidFill>
                  </a:tcPr>
                </a:tc>
                <a:tc>
                  <a:txBody>
                    <a:bodyPr/>
                    <a:lstStyle/>
                    <a:p>
                      <a:pPr marL="0" marR="0" algn="just">
                        <a:lnSpc>
                          <a:spcPct val="107000"/>
                        </a:lnSpc>
                        <a:spcBef>
                          <a:spcPts val="0"/>
                        </a:spcBef>
                        <a:spcAft>
                          <a:spcPts val="0"/>
                        </a:spcAft>
                      </a:pPr>
                      <a:r>
                        <a:rPr lang="en-US" sz="1800" b="1" dirty="0">
                          <a:solidFill>
                            <a:srgbClr val="FF0000"/>
                          </a:solidFill>
                          <a:effectLst/>
                        </a:rPr>
                        <a:t> </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357107879"/>
                  </a:ext>
                </a:extLst>
              </a:tr>
              <a:tr h="734432">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CFD5EA"/>
                    </a:solidFill>
                  </a:tcPr>
                </a:tc>
                <a:tc>
                  <a:txBody>
                    <a:bodyPr/>
                    <a:lstStyle/>
                    <a:p>
                      <a:pPr marL="0" marR="0" algn="just">
                        <a:lnSpc>
                          <a:spcPct val="107000"/>
                        </a:lnSpc>
                        <a:spcBef>
                          <a:spcPts val="0"/>
                        </a:spcBef>
                        <a:spcAft>
                          <a:spcPts val="0"/>
                        </a:spcAft>
                      </a:pPr>
                      <a:r>
                        <a:rPr lang="en-US" sz="1800" b="1" dirty="0">
                          <a:solidFill>
                            <a:srgbClr val="FF0000"/>
                          </a:solidFill>
                          <a:effectLst/>
                        </a:rPr>
                        <a:t> </a:t>
                      </a:r>
                    </a:p>
                    <a:p>
                      <a:pPr marL="0" marR="0" algn="just">
                        <a:lnSpc>
                          <a:spcPct val="107000"/>
                        </a:lnSpc>
                        <a:spcBef>
                          <a:spcPts val="0"/>
                        </a:spcBef>
                        <a:spcAft>
                          <a:spcPts val="0"/>
                        </a:spcAft>
                      </a:pP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772910293"/>
                  </a:ext>
                </a:extLst>
              </a:tr>
            </a:tbl>
          </a:graphicData>
        </a:graphic>
      </p:graphicFrame>
    </p:spTree>
    <p:extLst>
      <p:ext uri="{BB962C8B-B14F-4D97-AF65-F5344CB8AC3E}">
        <p14:creationId xmlns:p14="http://schemas.microsoft.com/office/powerpoint/2010/main" val="25221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SCADA flowchart</a:t>
            </a:r>
            <a:endParaRPr lang="en-GB" dirty="0"/>
          </a:p>
        </p:txBody>
      </p:sp>
      <p:sp>
        <p:nvSpPr>
          <p:cNvPr id="3" name="Subtitle 2"/>
          <p:cNvSpPr>
            <a:spLocks noGrp="1"/>
          </p:cNvSpPr>
          <p:nvPr>
            <p:ph type="subTitle" idx="10"/>
          </p:nvPr>
        </p:nvSpPr>
        <p:spPr/>
        <p:txBody>
          <a:bodyPr>
            <a:normAutofit/>
          </a:bodyPr>
          <a:lstStyle/>
          <a:p>
            <a:r>
              <a:rPr lang="en-US" dirty="0"/>
              <a:t>Form groups of 4-5.</a:t>
            </a:r>
          </a:p>
          <a:p>
            <a:r>
              <a:rPr lang="en-US" dirty="0"/>
              <a:t>Put the pieces in the right order on a brown paper to create the  SCADA flowchart.</a:t>
            </a:r>
          </a:p>
          <a:p>
            <a:r>
              <a:rPr lang="en-US" dirty="0"/>
              <a:t>Reflect in your group what happens in each stage.</a:t>
            </a:r>
          </a:p>
          <a:p>
            <a:r>
              <a:rPr lang="en-US" dirty="0"/>
              <a:t>Present your flowchart. </a:t>
            </a:r>
            <a:endParaRPr lang="en-GB" dirty="0"/>
          </a:p>
        </p:txBody>
      </p:sp>
    </p:spTree>
    <p:extLst>
      <p:ext uri="{BB962C8B-B14F-4D97-AF65-F5344CB8AC3E}">
        <p14:creationId xmlns:p14="http://schemas.microsoft.com/office/powerpoint/2010/main" val="232674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54D4B-058B-46B3-9AA5-AEE68118D59D}"/>
              </a:ext>
            </a:extLst>
          </p:cNvPr>
          <p:cNvSpPr>
            <a:spLocks noGrp="1"/>
          </p:cNvSpPr>
          <p:nvPr>
            <p:ph type="title"/>
          </p:nvPr>
        </p:nvSpPr>
        <p:spPr>
          <a:xfrm>
            <a:off x="628300" y="1261559"/>
            <a:ext cx="10515600" cy="654171"/>
          </a:xfrm>
        </p:spPr>
        <p:txBody>
          <a:bodyPr/>
          <a:lstStyle/>
          <a:p>
            <a:r>
              <a:rPr lang="en-US" dirty="0"/>
              <a:t>SCADA system Flow: PUZZLE!!</a:t>
            </a:r>
          </a:p>
        </p:txBody>
      </p:sp>
      <p:grpSp>
        <p:nvGrpSpPr>
          <p:cNvPr id="5" name="Group 4">
            <a:extLst>
              <a:ext uri="{FF2B5EF4-FFF2-40B4-BE49-F238E27FC236}">
                <a16:creationId xmlns:a16="http://schemas.microsoft.com/office/drawing/2014/main" xmlns="" id="{E2A1833A-A526-4CAC-BB14-9E49465EAA08}"/>
              </a:ext>
            </a:extLst>
          </p:cNvPr>
          <p:cNvGrpSpPr/>
          <p:nvPr/>
        </p:nvGrpSpPr>
        <p:grpSpPr>
          <a:xfrm>
            <a:off x="833343" y="1687832"/>
            <a:ext cx="7998445" cy="4205843"/>
            <a:chOff x="-1765242" y="200025"/>
            <a:chExt cx="8261540" cy="6428693"/>
          </a:xfrm>
        </p:grpSpPr>
        <p:grpSp>
          <p:nvGrpSpPr>
            <p:cNvPr id="6" name="Group 5">
              <a:extLst>
                <a:ext uri="{FF2B5EF4-FFF2-40B4-BE49-F238E27FC236}">
                  <a16:creationId xmlns:a16="http://schemas.microsoft.com/office/drawing/2014/main" xmlns="" id="{FA1EA286-D142-45F4-9259-E334263A51C1}"/>
                </a:ext>
              </a:extLst>
            </p:cNvPr>
            <p:cNvGrpSpPr/>
            <p:nvPr/>
          </p:nvGrpSpPr>
          <p:grpSpPr>
            <a:xfrm>
              <a:off x="-1765242" y="200025"/>
              <a:ext cx="7473384" cy="6405450"/>
              <a:chOff x="-1765242" y="200025"/>
              <a:chExt cx="7473384" cy="6405450"/>
            </a:xfrm>
          </p:grpSpPr>
          <p:sp>
            <p:nvSpPr>
              <p:cNvPr id="19" name="Text Box 8">
                <a:extLst>
                  <a:ext uri="{FF2B5EF4-FFF2-40B4-BE49-F238E27FC236}">
                    <a16:creationId xmlns:a16="http://schemas.microsoft.com/office/drawing/2014/main" xmlns="" id="{78422E9F-CEDA-4788-9C8E-65FDB57EBAFF}"/>
                  </a:ext>
                </a:extLst>
              </p:cNvPr>
              <p:cNvSpPr txBox="1"/>
              <p:nvPr/>
            </p:nvSpPr>
            <p:spPr>
              <a:xfrm>
                <a:off x="-985074" y="1132963"/>
                <a:ext cx="1971675" cy="85724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SCADA Server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Box 9">
                <a:extLst>
                  <a:ext uri="{FF2B5EF4-FFF2-40B4-BE49-F238E27FC236}">
                    <a16:creationId xmlns:a16="http://schemas.microsoft.com/office/drawing/2014/main" xmlns="" id="{9FD51B70-0F02-45C2-974E-128A30E39314}"/>
                  </a:ext>
                </a:extLst>
              </p:cNvPr>
              <p:cNvSpPr txBox="1"/>
              <p:nvPr/>
            </p:nvSpPr>
            <p:spPr>
              <a:xfrm>
                <a:off x="2962275" y="5595255"/>
                <a:ext cx="1638300" cy="790576"/>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Database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Arrow: Left-Right 20">
                <a:extLst>
                  <a:ext uri="{FF2B5EF4-FFF2-40B4-BE49-F238E27FC236}">
                    <a16:creationId xmlns:a16="http://schemas.microsoft.com/office/drawing/2014/main" xmlns="" id="{55424905-4B3F-43D0-984C-249883785C5E}"/>
                  </a:ext>
                </a:extLst>
              </p:cNvPr>
              <p:cNvSpPr/>
              <p:nvPr/>
            </p:nvSpPr>
            <p:spPr>
              <a:xfrm>
                <a:off x="2714625" y="2619375"/>
                <a:ext cx="942975" cy="3238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2" name="Straight Arrow Connector 21">
                <a:extLst>
                  <a:ext uri="{FF2B5EF4-FFF2-40B4-BE49-F238E27FC236}">
                    <a16:creationId xmlns:a16="http://schemas.microsoft.com/office/drawing/2014/main" xmlns="" id="{548126E5-A10F-4BEE-8CB7-8CE3500D5578}"/>
                  </a:ext>
                </a:extLst>
              </p:cNvPr>
              <p:cNvCxnSpPr/>
              <p:nvPr/>
            </p:nvCxnSpPr>
            <p:spPr>
              <a:xfrm flipV="1">
                <a:off x="3856135" y="2776537"/>
                <a:ext cx="4953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 Box 12">
                <a:extLst>
                  <a:ext uri="{FF2B5EF4-FFF2-40B4-BE49-F238E27FC236}">
                    <a16:creationId xmlns:a16="http://schemas.microsoft.com/office/drawing/2014/main" xmlns="" id="{FF09F1AD-6EB7-4460-A689-8BF72C3DF56A}"/>
                  </a:ext>
                </a:extLst>
              </p:cNvPr>
              <p:cNvSpPr txBox="1"/>
              <p:nvPr/>
            </p:nvSpPr>
            <p:spPr>
              <a:xfrm>
                <a:off x="4250817" y="500373"/>
                <a:ext cx="1457325" cy="9144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600" b="1" dirty="0"/>
                  <a:t>Reporting &amp; Analysis</a:t>
                </a:r>
                <a:endParaRPr lang="en-US" sz="1600" dirty="0"/>
              </a:p>
            </p:txBody>
          </p:sp>
          <p:grpSp>
            <p:nvGrpSpPr>
              <p:cNvPr id="24" name="Group 23">
                <a:extLst>
                  <a:ext uri="{FF2B5EF4-FFF2-40B4-BE49-F238E27FC236}">
                    <a16:creationId xmlns:a16="http://schemas.microsoft.com/office/drawing/2014/main" xmlns="" id="{3DF73D7F-DDEA-4E09-B9B2-EC981E339EED}"/>
                  </a:ext>
                </a:extLst>
              </p:cNvPr>
              <p:cNvGrpSpPr/>
              <p:nvPr/>
            </p:nvGrpSpPr>
            <p:grpSpPr>
              <a:xfrm>
                <a:off x="-759107" y="200025"/>
                <a:ext cx="4007132" cy="3518652"/>
                <a:chOff x="-759107" y="0"/>
                <a:chExt cx="4007132" cy="3518652"/>
              </a:xfrm>
            </p:grpSpPr>
            <p:sp>
              <p:nvSpPr>
                <p:cNvPr id="27" name="Arrow: Up 26">
                  <a:extLst>
                    <a:ext uri="{FF2B5EF4-FFF2-40B4-BE49-F238E27FC236}">
                      <a16:creationId xmlns:a16="http://schemas.microsoft.com/office/drawing/2014/main" xmlns="" id="{CDFFFFF9-3D03-43F7-8182-3EC89ACB81BE}"/>
                    </a:ext>
                  </a:extLst>
                </p:cNvPr>
                <p:cNvSpPr/>
                <p:nvPr/>
              </p:nvSpPr>
              <p:spPr>
                <a:xfrm>
                  <a:off x="1309686" y="2419350"/>
                  <a:ext cx="190501" cy="10001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Text Box 16">
                  <a:extLst>
                    <a:ext uri="{FF2B5EF4-FFF2-40B4-BE49-F238E27FC236}">
                      <a16:creationId xmlns:a16="http://schemas.microsoft.com/office/drawing/2014/main" xmlns="" id="{D1CBC118-0505-4FEB-9F7B-B2FD8F1316C8}"/>
                    </a:ext>
                  </a:extLst>
                </p:cNvPr>
                <p:cNvSpPr txBox="1"/>
                <p:nvPr/>
              </p:nvSpPr>
              <p:spPr>
                <a:xfrm>
                  <a:off x="2012667" y="0"/>
                  <a:ext cx="1235358" cy="6762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b="1" dirty="0"/>
                    <a:t>SCADA Room (Operation)</a:t>
                  </a:r>
                  <a:endParaRPr lang="en-US" sz="1200" dirty="0"/>
                </a:p>
              </p:txBody>
            </p:sp>
            <p:sp>
              <p:nvSpPr>
                <p:cNvPr id="29" name="Text Box 17">
                  <a:extLst>
                    <a:ext uri="{FF2B5EF4-FFF2-40B4-BE49-F238E27FC236}">
                      <a16:creationId xmlns:a16="http://schemas.microsoft.com/office/drawing/2014/main" xmlns="" id="{971FB48D-759A-46A5-99FA-709788BB253D}"/>
                    </a:ext>
                  </a:extLst>
                </p:cNvPr>
                <p:cNvSpPr txBox="1"/>
                <p:nvPr/>
              </p:nvSpPr>
              <p:spPr>
                <a:xfrm>
                  <a:off x="-759107" y="2661401"/>
                  <a:ext cx="1235358" cy="85725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b="1" dirty="0"/>
                    <a:t>Laptop/ Tablet (operation) </a:t>
                  </a:r>
                  <a:endParaRPr lang="en-US" sz="1200" dirty="0"/>
                </a:p>
              </p:txBody>
            </p:sp>
            <p:cxnSp>
              <p:nvCxnSpPr>
                <p:cNvPr id="30" name="Straight Arrow Connector 29">
                  <a:extLst>
                    <a:ext uri="{FF2B5EF4-FFF2-40B4-BE49-F238E27FC236}">
                      <a16:creationId xmlns:a16="http://schemas.microsoft.com/office/drawing/2014/main" xmlns="" id="{DD193A0A-D175-455D-927F-3DD8A2868277}"/>
                    </a:ext>
                  </a:extLst>
                </p:cNvPr>
                <p:cNvCxnSpPr/>
                <p:nvPr/>
              </p:nvCxnSpPr>
              <p:spPr>
                <a:xfrm flipH="1" flipV="1">
                  <a:off x="932117" y="361437"/>
                  <a:ext cx="504824" cy="1000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xmlns="" id="{96B49ADC-2905-4A0D-91B2-4021F1586952}"/>
                  </a:ext>
                </a:extLst>
              </p:cNvPr>
              <p:cNvSpPr/>
              <p:nvPr/>
            </p:nvSpPr>
            <p:spPr>
              <a:xfrm>
                <a:off x="1632902" y="5291026"/>
                <a:ext cx="447675" cy="1314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Reading </a:t>
                </a:r>
                <a:endParaRPr lang="en-US" sz="1100" dirty="0">
                  <a:effectLst/>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xmlns="" id="{5F78432A-DF5A-4A08-8C9D-5D820A9E012D}"/>
                  </a:ext>
                </a:extLst>
              </p:cNvPr>
              <p:cNvSpPr/>
              <p:nvPr/>
            </p:nvSpPr>
            <p:spPr>
              <a:xfrm>
                <a:off x="-1765242" y="2619375"/>
                <a:ext cx="5429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Storage</a:t>
                </a:r>
                <a:endParaRPr lang="en-US" sz="1100" dirty="0">
                  <a:effectLst/>
                  <a:ea typeface="Calibri" panose="020F0502020204030204" pitchFamily="34" charset="0"/>
                  <a:cs typeface="Times New Roman" panose="02020603050405020304" pitchFamily="18" charset="0"/>
                </a:endParaRPr>
              </a:p>
            </p:txBody>
          </p:sp>
        </p:grpSp>
        <p:grpSp>
          <p:nvGrpSpPr>
            <p:cNvPr id="7" name="Group 6">
              <a:extLst>
                <a:ext uri="{FF2B5EF4-FFF2-40B4-BE49-F238E27FC236}">
                  <a16:creationId xmlns:a16="http://schemas.microsoft.com/office/drawing/2014/main" xmlns="" id="{45578909-9DAE-4E03-BA31-31832391310D}"/>
                </a:ext>
              </a:extLst>
            </p:cNvPr>
            <p:cNvGrpSpPr/>
            <p:nvPr/>
          </p:nvGrpSpPr>
          <p:grpSpPr>
            <a:xfrm>
              <a:off x="986600" y="1356863"/>
              <a:ext cx="5509698" cy="5271855"/>
              <a:chOff x="186500" y="-1986412"/>
              <a:chExt cx="5509698" cy="5271855"/>
            </a:xfrm>
          </p:grpSpPr>
          <p:grpSp>
            <p:nvGrpSpPr>
              <p:cNvPr id="8" name="Group 7">
                <a:extLst>
                  <a:ext uri="{FF2B5EF4-FFF2-40B4-BE49-F238E27FC236}">
                    <a16:creationId xmlns:a16="http://schemas.microsoft.com/office/drawing/2014/main" xmlns="" id="{E405D828-9DD9-4219-8086-E0286D5C19A0}"/>
                  </a:ext>
                </a:extLst>
              </p:cNvPr>
              <p:cNvGrpSpPr/>
              <p:nvPr/>
            </p:nvGrpSpPr>
            <p:grpSpPr>
              <a:xfrm>
                <a:off x="186500" y="213632"/>
                <a:ext cx="4945379" cy="3071811"/>
                <a:chOff x="-1347025" y="213632"/>
                <a:chExt cx="4945379" cy="3071811"/>
              </a:xfrm>
            </p:grpSpPr>
            <p:sp>
              <p:nvSpPr>
                <p:cNvPr id="16" name="Text Box 6">
                  <a:extLst>
                    <a:ext uri="{FF2B5EF4-FFF2-40B4-BE49-F238E27FC236}">
                      <a16:creationId xmlns:a16="http://schemas.microsoft.com/office/drawing/2014/main" xmlns="" id="{4F7AE183-A51D-42BC-9400-7BE16CB92AF0}"/>
                    </a:ext>
                  </a:extLst>
                </p:cNvPr>
                <p:cNvSpPr txBox="1"/>
                <p:nvPr/>
              </p:nvSpPr>
              <p:spPr>
                <a:xfrm>
                  <a:off x="-1347025" y="1000638"/>
                  <a:ext cx="1457325" cy="6667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RTU/PLC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Arrow: Up-Down 16">
                  <a:extLst>
                    <a:ext uri="{FF2B5EF4-FFF2-40B4-BE49-F238E27FC236}">
                      <a16:creationId xmlns:a16="http://schemas.microsoft.com/office/drawing/2014/main" xmlns="" id="{B7F67E65-F341-4958-A09B-5A2329DEC893}"/>
                    </a:ext>
                  </a:extLst>
                </p:cNvPr>
                <p:cNvSpPr/>
                <p:nvPr/>
              </p:nvSpPr>
              <p:spPr>
                <a:xfrm>
                  <a:off x="2200524" y="213632"/>
                  <a:ext cx="495300" cy="12763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Rectangle 17">
                  <a:extLst>
                    <a:ext uri="{FF2B5EF4-FFF2-40B4-BE49-F238E27FC236}">
                      <a16:creationId xmlns:a16="http://schemas.microsoft.com/office/drawing/2014/main" xmlns="" id="{75A5727B-6343-44A6-B104-3D344B72A29F}"/>
                    </a:ext>
                  </a:extLst>
                </p:cNvPr>
                <p:cNvSpPr/>
                <p:nvPr/>
              </p:nvSpPr>
              <p:spPr>
                <a:xfrm>
                  <a:off x="3150679" y="2009092"/>
                  <a:ext cx="447675" cy="1276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Sending</a:t>
                  </a:r>
                  <a:endParaRPr lang="en-US" sz="1100" dirty="0">
                    <a:effectLst/>
                    <a:ea typeface="Calibri" panose="020F0502020204030204" pitchFamily="34" charset="0"/>
                    <a:cs typeface="Times New Roman" panose="02020603050405020304" pitchFamily="18" charset="0"/>
                  </a:endParaRPr>
                </a:p>
              </p:txBody>
            </p:sp>
          </p:grpSp>
          <p:grpSp>
            <p:nvGrpSpPr>
              <p:cNvPr id="9" name="Group 8">
                <a:extLst>
                  <a:ext uri="{FF2B5EF4-FFF2-40B4-BE49-F238E27FC236}">
                    <a16:creationId xmlns:a16="http://schemas.microsoft.com/office/drawing/2014/main" xmlns="" id="{B78B3129-A317-44B9-BEC1-00646AA31FDA}"/>
                  </a:ext>
                </a:extLst>
              </p:cNvPr>
              <p:cNvGrpSpPr/>
              <p:nvPr/>
            </p:nvGrpSpPr>
            <p:grpSpPr>
              <a:xfrm>
                <a:off x="1045370" y="-1986412"/>
                <a:ext cx="1294800" cy="2577883"/>
                <a:chOff x="-488155" y="-5005837"/>
                <a:chExt cx="1294800" cy="2577883"/>
              </a:xfrm>
            </p:grpSpPr>
            <p:sp>
              <p:nvSpPr>
                <p:cNvPr id="14" name="Text Box 3">
                  <a:extLst>
                    <a:ext uri="{FF2B5EF4-FFF2-40B4-BE49-F238E27FC236}">
                      <a16:creationId xmlns:a16="http://schemas.microsoft.com/office/drawing/2014/main" xmlns="" id="{0E0C9B4B-E8EB-4A39-AC84-2F526C86196C}"/>
                    </a:ext>
                  </a:extLst>
                </p:cNvPr>
                <p:cNvSpPr txBox="1"/>
                <p:nvPr/>
              </p:nvSpPr>
              <p:spPr>
                <a:xfrm>
                  <a:off x="-450655" y="-5005837"/>
                  <a:ext cx="1257300" cy="6667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Sensors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xmlns="" id="{B86F4A9B-F0EE-4855-A98A-9332ABE76712}"/>
                    </a:ext>
                  </a:extLst>
                </p:cNvPr>
                <p:cNvSpPr/>
                <p:nvPr/>
              </p:nvSpPr>
              <p:spPr>
                <a:xfrm>
                  <a:off x="-488155" y="-3876833"/>
                  <a:ext cx="447675" cy="1448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effectLst/>
                      <a:ea typeface="Calibri" panose="020F0502020204030204" pitchFamily="34" charset="0"/>
                      <a:cs typeface="Times New Roman" panose="02020603050405020304" pitchFamily="18" charset="0"/>
                    </a:rPr>
                    <a:t>Measuring</a:t>
                  </a:r>
                  <a:endParaRPr lang="en-US" sz="1050" dirty="0">
                    <a:effectLst/>
                    <a:ea typeface="Calibri" panose="020F0502020204030204" pitchFamily="34"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xmlns="" id="{0E574EBB-D465-4668-A8B2-7D9CC5D3E074}"/>
                  </a:ext>
                </a:extLst>
              </p:cNvPr>
              <p:cNvGrpSpPr/>
              <p:nvPr/>
            </p:nvGrpSpPr>
            <p:grpSpPr>
              <a:xfrm>
                <a:off x="1876426" y="-1543563"/>
                <a:ext cx="3819772" cy="3268509"/>
                <a:chOff x="1876426" y="-3648588"/>
                <a:chExt cx="3819772" cy="3268509"/>
              </a:xfrm>
            </p:grpSpPr>
            <p:sp>
              <p:nvSpPr>
                <p:cNvPr id="11" name="Arrow: Up 10">
                  <a:extLst>
                    <a:ext uri="{FF2B5EF4-FFF2-40B4-BE49-F238E27FC236}">
                      <a16:creationId xmlns:a16="http://schemas.microsoft.com/office/drawing/2014/main" xmlns="" id="{0FDB97EB-0735-4F88-9726-1DACC00E4BF2}"/>
                    </a:ext>
                  </a:extLst>
                </p:cNvPr>
                <p:cNvSpPr/>
                <p:nvPr/>
              </p:nvSpPr>
              <p:spPr>
                <a:xfrm>
                  <a:off x="1876426" y="-1513554"/>
                  <a:ext cx="571500" cy="11334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xmlns="" id="{38B172A4-5217-49A0-8774-64060A3A72D0}"/>
                    </a:ext>
                  </a:extLst>
                </p:cNvPr>
                <p:cNvSpPr/>
                <p:nvPr/>
              </p:nvSpPr>
              <p:spPr>
                <a:xfrm>
                  <a:off x="2981325" y="-3648588"/>
                  <a:ext cx="1400175" cy="38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500" b="1" dirty="0">
                      <a:effectLst/>
                      <a:ea typeface="Calibri" panose="020F0502020204030204" pitchFamily="34" charset="0"/>
                      <a:cs typeface="Times New Roman" panose="02020603050405020304" pitchFamily="18" charset="0"/>
                    </a:rPr>
                    <a:t>Conversing</a:t>
                  </a:r>
                  <a:endParaRPr lang="en-US" sz="1100" dirty="0">
                    <a:effectLst/>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xmlns="" id="{5B871F7B-3E35-4037-A1AB-90A694899C6A}"/>
                    </a:ext>
                  </a:extLst>
                </p:cNvPr>
                <p:cNvSpPr/>
                <p:nvPr/>
              </p:nvSpPr>
              <p:spPr>
                <a:xfrm>
                  <a:off x="3981699" y="-2828925"/>
                  <a:ext cx="1714499" cy="38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500" b="1" dirty="0">
                      <a:effectLst/>
                      <a:ea typeface="Calibri" panose="020F0502020204030204" pitchFamily="34" charset="0"/>
                      <a:cs typeface="Times New Roman" panose="02020603050405020304" pitchFamily="18" charset="0"/>
                    </a:rPr>
                    <a:t>Through Internet</a:t>
                  </a:r>
                  <a:endParaRPr lang="en-US" sz="1100" dirty="0">
                    <a:effectLst/>
                    <a:ea typeface="Calibri" panose="020F0502020204030204" pitchFamily="34" charset="0"/>
                    <a:cs typeface="Times New Roman" panose="02020603050405020304" pitchFamily="18" charset="0"/>
                  </a:endParaRPr>
                </a:p>
              </p:txBody>
            </p:sp>
          </p:grpSp>
        </p:grpSp>
      </p:grpSp>
    </p:spTree>
    <p:extLst>
      <p:ext uri="{BB962C8B-B14F-4D97-AF65-F5344CB8AC3E}">
        <p14:creationId xmlns:p14="http://schemas.microsoft.com/office/powerpoint/2010/main" val="24910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E0D573-A449-4A40-8ECF-4302DDC7563A}"/>
              </a:ext>
            </a:extLst>
          </p:cNvPr>
          <p:cNvSpPr>
            <a:spLocks noGrp="1"/>
          </p:cNvSpPr>
          <p:nvPr>
            <p:ph type="title"/>
          </p:nvPr>
        </p:nvSpPr>
        <p:spPr>
          <a:xfrm>
            <a:off x="825043" y="1393733"/>
            <a:ext cx="10515600" cy="654171"/>
          </a:xfrm>
        </p:spPr>
        <p:txBody>
          <a:bodyPr/>
          <a:lstStyle/>
          <a:p>
            <a:r>
              <a:rPr lang="en-GB" dirty="0"/>
              <a:t>Exercise: Equipment needed in a SCADA system</a:t>
            </a:r>
            <a:endParaRPr lang="en-US" dirty="0"/>
          </a:p>
        </p:txBody>
      </p:sp>
      <p:sp>
        <p:nvSpPr>
          <p:cNvPr id="3" name="Subtitle 2">
            <a:extLst>
              <a:ext uri="{FF2B5EF4-FFF2-40B4-BE49-F238E27FC236}">
                <a16:creationId xmlns:a16="http://schemas.microsoft.com/office/drawing/2014/main" xmlns="" id="{A49D869E-FFEE-4861-8B8E-94508BCD0EC6}"/>
              </a:ext>
            </a:extLst>
          </p:cNvPr>
          <p:cNvSpPr>
            <a:spLocks noGrp="1"/>
          </p:cNvSpPr>
          <p:nvPr>
            <p:ph type="subTitle" idx="10"/>
          </p:nvPr>
        </p:nvSpPr>
        <p:spPr>
          <a:xfrm>
            <a:off x="868757" y="2047904"/>
            <a:ext cx="10498200" cy="3416363"/>
          </a:xfrm>
        </p:spPr>
        <p:txBody>
          <a:bodyPr/>
          <a:lstStyle/>
          <a:p>
            <a:r>
              <a:rPr lang="en-US" dirty="0">
                <a:solidFill>
                  <a:schemeClr val="accent1">
                    <a:lumMod val="75000"/>
                  </a:schemeClr>
                </a:solidFill>
              </a:rPr>
              <a:t>Brainstorm in small groups.</a:t>
            </a:r>
          </a:p>
          <a:p>
            <a:r>
              <a:rPr lang="en-US" dirty="0">
                <a:solidFill>
                  <a:schemeClr val="accent1">
                    <a:lumMod val="75000"/>
                  </a:schemeClr>
                </a:solidFill>
              </a:rPr>
              <a:t>Using the flowchart, think what physical equipment is needed.</a:t>
            </a:r>
          </a:p>
          <a:p>
            <a:r>
              <a:rPr lang="en-US" dirty="0">
                <a:solidFill>
                  <a:schemeClr val="accent1">
                    <a:lumMod val="75000"/>
                  </a:schemeClr>
                </a:solidFill>
              </a:rPr>
              <a:t>Draw a table for 5 segment of the flowchart on brown paper.</a:t>
            </a:r>
          </a:p>
          <a:p>
            <a:r>
              <a:rPr lang="en-US" dirty="0">
                <a:solidFill>
                  <a:schemeClr val="accent1">
                    <a:lumMod val="75000"/>
                  </a:schemeClr>
                </a:solidFill>
              </a:rPr>
              <a:t>In every segment - like measuring, conversing, sending, storage and reading - put the name of the physical equipment in column.</a:t>
            </a:r>
          </a:p>
          <a:p>
            <a:r>
              <a:rPr lang="en-US" dirty="0">
                <a:solidFill>
                  <a:schemeClr val="accent1">
                    <a:lumMod val="75000"/>
                  </a:schemeClr>
                </a:solidFill>
              </a:rPr>
              <a:t>Present your table.</a:t>
            </a:r>
          </a:p>
        </p:txBody>
      </p:sp>
    </p:spTree>
    <p:extLst>
      <p:ext uri="{BB962C8B-B14F-4D97-AF65-F5344CB8AC3E}">
        <p14:creationId xmlns:p14="http://schemas.microsoft.com/office/powerpoint/2010/main" val="305224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D6E591-9C1C-405B-AB2B-ED8878179E33}"/>
              </a:ext>
            </a:extLst>
          </p:cNvPr>
          <p:cNvSpPr>
            <a:spLocks noGrp="1"/>
          </p:cNvSpPr>
          <p:nvPr>
            <p:ph type="title"/>
          </p:nvPr>
        </p:nvSpPr>
        <p:spPr>
          <a:xfrm>
            <a:off x="838200" y="1301780"/>
            <a:ext cx="10515600" cy="654171"/>
          </a:xfrm>
        </p:spPr>
        <p:txBody>
          <a:bodyPr>
            <a:normAutofit/>
          </a:bodyPr>
          <a:lstStyle/>
          <a:p>
            <a:r>
              <a:rPr lang="en-US" sz="2800" dirty="0"/>
              <a:t>Equipment Table</a:t>
            </a:r>
          </a:p>
        </p:txBody>
      </p:sp>
      <p:graphicFrame>
        <p:nvGraphicFramePr>
          <p:cNvPr id="4" name="Table 3">
            <a:extLst>
              <a:ext uri="{FF2B5EF4-FFF2-40B4-BE49-F238E27FC236}">
                <a16:creationId xmlns:a16="http://schemas.microsoft.com/office/drawing/2014/main" xmlns="" id="{1464C928-40CB-4FB0-8C90-2C1D1A784DD5}"/>
              </a:ext>
            </a:extLst>
          </p:cNvPr>
          <p:cNvGraphicFramePr>
            <a:graphicFrameLocks noGrp="1"/>
          </p:cNvGraphicFramePr>
          <p:nvPr>
            <p:extLst>
              <p:ext uri="{D42A27DB-BD31-4B8C-83A1-F6EECF244321}">
                <p14:modId xmlns:p14="http://schemas.microsoft.com/office/powerpoint/2010/main" val="759241197"/>
              </p:ext>
            </p:extLst>
          </p:nvPr>
        </p:nvGraphicFramePr>
        <p:xfrm>
          <a:off x="838200" y="2365462"/>
          <a:ext cx="10852051" cy="2536588"/>
        </p:xfrm>
        <a:graphic>
          <a:graphicData uri="http://schemas.openxmlformats.org/drawingml/2006/table">
            <a:tbl>
              <a:tblPr firstRow="1" firstCol="1" bandRow="1">
                <a:tableStyleId>{5C22544A-7EE6-4342-B048-85BDC9FD1C3A}</a:tableStyleId>
              </a:tblPr>
              <a:tblGrid>
                <a:gridCol w="3265714">
                  <a:extLst>
                    <a:ext uri="{9D8B030D-6E8A-4147-A177-3AD203B41FA5}">
                      <a16:colId xmlns:a16="http://schemas.microsoft.com/office/drawing/2014/main" xmlns="" val="200647972"/>
                    </a:ext>
                  </a:extLst>
                </a:gridCol>
                <a:gridCol w="4094197">
                  <a:extLst>
                    <a:ext uri="{9D8B030D-6E8A-4147-A177-3AD203B41FA5}">
                      <a16:colId xmlns:a16="http://schemas.microsoft.com/office/drawing/2014/main" xmlns="" val="4108183228"/>
                    </a:ext>
                  </a:extLst>
                </a:gridCol>
                <a:gridCol w="3492140">
                  <a:extLst>
                    <a:ext uri="{9D8B030D-6E8A-4147-A177-3AD203B41FA5}">
                      <a16:colId xmlns:a16="http://schemas.microsoft.com/office/drawing/2014/main" xmlns="" val="1667086033"/>
                    </a:ext>
                  </a:extLst>
                </a:gridCol>
              </a:tblGrid>
              <a:tr h="434122">
                <a:tc>
                  <a:txBody>
                    <a:bodyPr/>
                    <a:lstStyle/>
                    <a:p>
                      <a:pPr marL="0" marR="0" algn="ctr">
                        <a:lnSpc>
                          <a:spcPct val="107000"/>
                        </a:lnSpc>
                        <a:spcBef>
                          <a:spcPts val="0"/>
                        </a:spcBef>
                        <a:spcAft>
                          <a:spcPts val="0"/>
                        </a:spcAft>
                      </a:pPr>
                      <a:r>
                        <a:rPr lang="en-US" sz="2400" b="0" dirty="0">
                          <a:effectLst/>
                        </a:rPr>
                        <a:t>Name of the segment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0" dirty="0">
                          <a:effectLst/>
                        </a:rPr>
                        <a:t>Name of the equipment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0" dirty="0">
                          <a:effectLst/>
                        </a:rPr>
                        <a:t>Purpose of the equipment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21828012"/>
                  </a:ext>
                </a:extLst>
              </a:tr>
              <a:tr h="470614">
                <a:tc>
                  <a:txBody>
                    <a:bodyPr/>
                    <a:lstStyle/>
                    <a:p>
                      <a:pPr marL="0" marR="0" algn="just">
                        <a:lnSpc>
                          <a:spcPct val="107000"/>
                        </a:lnSpc>
                        <a:spcBef>
                          <a:spcPts val="0"/>
                        </a:spcBef>
                        <a:spcAft>
                          <a:spcPts val="0"/>
                        </a:spcAft>
                      </a:pPr>
                      <a:r>
                        <a:rPr lang="en-US" sz="2400" b="0" dirty="0">
                          <a:effectLst/>
                        </a:rPr>
                        <a:t>Measuring</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239083872"/>
                  </a:ext>
                </a:extLst>
              </a:tr>
              <a:tr h="407963">
                <a:tc>
                  <a:txBody>
                    <a:bodyPr/>
                    <a:lstStyle/>
                    <a:p>
                      <a:pPr marL="0" marR="0" algn="just">
                        <a:lnSpc>
                          <a:spcPct val="107000"/>
                        </a:lnSpc>
                        <a:spcBef>
                          <a:spcPts val="0"/>
                        </a:spcBef>
                        <a:spcAft>
                          <a:spcPts val="0"/>
                        </a:spcAft>
                      </a:pPr>
                      <a:r>
                        <a:rPr lang="en-US" sz="2400" b="0" dirty="0">
                          <a:effectLst/>
                        </a:rPr>
                        <a:t>Conversing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04936294"/>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Sending</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73869621"/>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Storage</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774293722"/>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Reading</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41094017"/>
                  </a:ext>
                </a:extLst>
              </a:tr>
            </a:tbl>
          </a:graphicData>
        </a:graphic>
      </p:graphicFrame>
    </p:spTree>
    <p:extLst>
      <p:ext uri="{BB962C8B-B14F-4D97-AF65-F5344CB8AC3E}">
        <p14:creationId xmlns:p14="http://schemas.microsoft.com/office/powerpoint/2010/main" val="229626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xmlns=""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pic>
        <p:nvPicPr>
          <p:cNvPr id="4" name="Picture 3">
            <a:extLst>
              <a:ext uri="{FF2B5EF4-FFF2-40B4-BE49-F238E27FC236}">
                <a16:creationId xmlns:a16="http://schemas.microsoft.com/office/drawing/2014/main" xmlns="" id="{FC91732C-9675-438F-8DA4-F68645F7589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4040" y="2788166"/>
            <a:ext cx="2264071" cy="2815191"/>
          </a:xfrm>
          <a:prstGeom prst="rect">
            <a:avLst/>
          </a:prstGeom>
          <a:noFill/>
          <a:ln>
            <a:noFill/>
          </a:ln>
        </p:spPr>
      </p:pic>
      <p:sp>
        <p:nvSpPr>
          <p:cNvPr id="5" name="TextBox 4">
            <a:extLst>
              <a:ext uri="{FF2B5EF4-FFF2-40B4-BE49-F238E27FC236}">
                <a16:creationId xmlns:a16="http://schemas.microsoft.com/office/drawing/2014/main" xmlns=""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dirty="0"/>
              <a:t>Bulk water flow meter</a:t>
            </a:r>
          </a:p>
        </p:txBody>
      </p:sp>
      <p:sp>
        <p:nvSpPr>
          <p:cNvPr id="6" name="TextBox 5">
            <a:extLst>
              <a:ext uri="{FF2B5EF4-FFF2-40B4-BE49-F238E27FC236}">
                <a16:creationId xmlns:a16="http://schemas.microsoft.com/office/drawing/2014/main" xmlns=""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A water flow meter is needed for measuring the amount of water passing through a pipe. The meter creates a pulse signal and transmits them to SCADA system or data loggers</a:t>
            </a:r>
            <a:endParaRPr lang="en-US" dirty="0"/>
          </a:p>
        </p:txBody>
      </p:sp>
    </p:spTree>
    <p:extLst>
      <p:ext uri="{BB962C8B-B14F-4D97-AF65-F5344CB8AC3E}">
        <p14:creationId xmlns:p14="http://schemas.microsoft.com/office/powerpoint/2010/main" val="352904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xmlns=""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xmlns=""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Pressure Sensor</a:t>
            </a:r>
            <a:endParaRPr lang="en-US" dirty="0"/>
          </a:p>
        </p:txBody>
      </p:sp>
      <p:sp>
        <p:nvSpPr>
          <p:cNvPr id="6" name="TextBox 5">
            <a:extLst>
              <a:ext uri="{FF2B5EF4-FFF2-40B4-BE49-F238E27FC236}">
                <a16:creationId xmlns:a16="http://schemas.microsoft.com/office/drawing/2014/main" xmlns=""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Pressure sensor is capable to detect the system pressure and convert it in an electrical signal. This allows the pressure to be monitored by SCADA or other relevant systems.</a:t>
            </a:r>
            <a:endParaRPr lang="en-US" dirty="0"/>
          </a:p>
        </p:txBody>
      </p:sp>
      <p:pic>
        <p:nvPicPr>
          <p:cNvPr id="8" name="Picture 7">
            <a:extLst>
              <a:ext uri="{FF2B5EF4-FFF2-40B4-BE49-F238E27FC236}">
                <a16:creationId xmlns:a16="http://schemas.microsoft.com/office/drawing/2014/main" xmlns="" id="{78D6EE85-BEA9-4A2E-B4AF-BE49CA349AA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4208" y="3072883"/>
            <a:ext cx="2192005" cy="1711767"/>
          </a:xfrm>
          <a:prstGeom prst="rect">
            <a:avLst/>
          </a:prstGeom>
          <a:noFill/>
          <a:ln>
            <a:noFill/>
          </a:ln>
        </p:spPr>
      </p:pic>
    </p:spTree>
    <p:extLst>
      <p:ext uri="{BB962C8B-B14F-4D97-AF65-F5344CB8AC3E}">
        <p14:creationId xmlns:p14="http://schemas.microsoft.com/office/powerpoint/2010/main" val="295567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WOP2 training modules</a:t>
            </a:r>
          </a:p>
        </p:txBody>
      </p:sp>
      <p:sp>
        <p:nvSpPr>
          <p:cNvPr id="3" name="Content Placeholder 2"/>
          <p:cNvSpPr>
            <a:spLocks noGrp="1"/>
          </p:cNvSpPr>
          <p:nvPr>
            <p:ph type="subTitle" idx="10"/>
          </p:nvPr>
        </p:nvSpPr>
        <p:spPr>
          <a:xfrm>
            <a:off x="842443" y="2273191"/>
            <a:ext cx="10498200" cy="2965789"/>
          </a:xfrm>
        </p:spPr>
        <p:txBody>
          <a:bodyPr/>
          <a:lstStyle/>
          <a:p>
            <a:pPr marL="457200" indent="-457200">
              <a:lnSpc>
                <a:spcPct val="100000"/>
              </a:lnSpc>
              <a:buFont typeface="+mj-lt"/>
              <a:buAutoNum type="arabicPeriod"/>
            </a:pPr>
            <a:r>
              <a:rPr lang="nl-NL" dirty="0" err="1"/>
              <a:t>Introduction</a:t>
            </a:r>
            <a:r>
              <a:rPr lang="nl-NL" dirty="0"/>
              <a:t> </a:t>
            </a:r>
            <a:r>
              <a:rPr lang="nl-NL" dirty="0" err="1"/>
              <a:t>to</a:t>
            </a:r>
            <a:r>
              <a:rPr lang="nl-NL" dirty="0"/>
              <a:t> NRW </a:t>
            </a:r>
            <a:r>
              <a:rPr lang="nl-NL" dirty="0" err="1"/>
              <a:t>and</a:t>
            </a:r>
            <a:r>
              <a:rPr lang="nl-NL" dirty="0"/>
              <a:t> DMA management</a:t>
            </a:r>
          </a:p>
          <a:p>
            <a:pPr marL="457200" indent="-457200">
              <a:lnSpc>
                <a:spcPct val="100000"/>
              </a:lnSpc>
              <a:buFont typeface="+mj-lt"/>
              <a:buAutoNum type="arabicPeriod"/>
            </a:pPr>
            <a:r>
              <a:rPr lang="nl-NL" dirty="0"/>
              <a:t>DMA </a:t>
            </a:r>
            <a:r>
              <a:rPr lang="nl-NL" dirty="0" err="1"/>
              <a:t>caretaker</a:t>
            </a:r>
            <a:r>
              <a:rPr lang="nl-NL" dirty="0"/>
              <a:t> approach</a:t>
            </a:r>
          </a:p>
          <a:p>
            <a:pPr marL="457200" indent="-457200">
              <a:lnSpc>
                <a:spcPct val="100000"/>
              </a:lnSpc>
              <a:buFont typeface="+mj-lt"/>
              <a:buAutoNum type="arabicPeriod"/>
            </a:pPr>
            <a:r>
              <a:rPr lang="nl-NL" dirty="0"/>
              <a:t>DMA </a:t>
            </a:r>
            <a:r>
              <a:rPr lang="nl-NL" dirty="0" err="1"/>
              <a:t>construction</a:t>
            </a:r>
            <a:r>
              <a:rPr lang="nl-NL" dirty="0"/>
              <a:t> &amp; </a:t>
            </a:r>
            <a:r>
              <a:rPr lang="nl-NL" dirty="0" err="1"/>
              <a:t>commissioning</a:t>
            </a:r>
            <a:endParaRPr lang="nl-NL" dirty="0"/>
          </a:p>
          <a:p>
            <a:pPr marL="457200" indent="-457200">
              <a:lnSpc>
                <a:spcPct val="100000"/>
              </a:lnSpc>
              <a:buFont typeface="+mj-lt"/>
              <a:buAutoNum type="arabicPeriod"/>
            </a:pPr>
            <a:r>
              <a:rPr lang="nl-NL" b="1" dirty="0"/>
              <a:t>SCADA</a:t>
            </a:r>
          </a:p>
          <a:p>
            <a:pPr marL="457200" indent="-457200">
              <a:lnSpc>
                <a:spcPct val="100000"/>
              </a:lnSpc>
              <a:buFont typeface="+mj-lt"/>
              <a:buAutoNum type="arabicPeriod"/>
            </a:pPr>
            <a:r>
              <a:rPr lang="nl-NL" dirty="0"/>
              <a:t>Benchmarking</a:t>
            </a: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841657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xmlns=""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xmlns=""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Water Level Sensor</a:t>
            </a:r>
            <a:endParaRPr lang="en-US" dirty="0"/>
          </a:p>
        </p:txBody>
      </p:sp>
      <p:sp>
        <p:nvSpPr>
          <p:cNvPr id="6" name="TextBox 5">
            <a:extLst>
              <a:ext uri="{FF2B5EF4-FFF2-40B4-BE49-F238E27FC236}">
                <a16:creationId xmlns:a16="http://schemas.microsoft.com/office/drawing/2014/main" xmlns="" id="{9755C925-CD31-489E-A7FA-7B3CE46D974C}"/>
              </a:ext>
            </a:extLst>
          </p:cNvPr>
          <p:cNvSpPr txBox="1"/>
          <p:nvPr/>
        </p:nvSpPr>
        <p:spPr>
          <a:xfrm>
            <a:off x="7883343" y="2788166"/>
            <a:ext cx="3466214" cy="1477328"/>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A water level sensor is a device that relays information back to a control panel to indicate whether the aquifer has a high or low water level.</a:t>
            </a:r>
            <a:endParaRPr lang="en-US" dirty="0"/>
          </a:p>
        </p:txBody>
      </p:sp>
      <p:pic>
        <p:nvPicPr>
          <p:cNvPr id="7" name="Picture 6">
            <a:extLst>
              <a:ext uri="{FF2B5EF4-FFF2-40B4-BE49-F238E27FC236}">
                <a16:creationId xmlns:a16="http://schemas.microsoft.com/office/drawing/2014/main" xmlns="" id="{8E1827B5-03EA-4B40-BB01-1313BC2C60B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390357"/>
            <a:ext cx="2684433" cy="2419965"/>
          </a:xfrm>
          <a:prstGeom prst="rect">
            <a:avLst/>
          </a:prstGeom>
          <a:noFill/>
          <a:ln>
            <a:noFill/>
          </a:ln>
        </p:spPr>
      </p:pic>
    </p:spTree>
    <p:extLst>
      <p:ext uri="{BB962C8B-B14F-4D97-AF65-F5344CB8AC3E}">
        <p14:creationId xmlns:p14="http://schemas.microsoft.com/office/powerpoint/2010/main" val="3428329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xmlns=""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xmlns="" id="{307804D0-139F-4C78-BDF0-0C26ED8C95E1}"/>
              </a:ext>
            </a:extLst>
          </p:cNvPr>
          <p:cNvSpPr txBox="1"/>
          <p:nvPr/>
        </p:nvSpPr>
        <p:spPr>
          <a:xfrm>
            <a:off x="4474907" y="2083252"/>
            <a:ext cx="3466214"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Chlorination Sensor and Monitoring</a:t>
            </a:r>
            <a:endParaRPr lang="en-US" dirty="0"/>
          </a:p>
        </p:txBody>
      </p:sp>
      <p:sp>
        <p:nvSpPr>
          <p:cNvPr id="6" name="TextBox 5">
            <a:extLst>
              <a:ext uri="{FF2B5EF4-FFF2-40B4-BE49-F238E27FC236}">
                <a16:creationId xmlns:a16="http://schemas.microsoft.com/office/drawing/2014/main" xmlns=""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Chlorination Sensor used in DWASA SCADA System shows if the chlorination unit is active or inactive. The Chlorination chamber has separate monitoring of the chlorine system.</a:t>
            </a:r>
            <a:endParaRPr lang="en-US" dirty="0"/>
          </a:p>
        </p:txBody>
      </p:sp>
      <p:pic>
        <p:nvPicPr>
          <p:cNvPr id="8" name="Picture 7">
            <a:extLst>
              <a:ext uri="{FF2B5EF4-FFF2-40B4-BE49-F238E27FC236}">
                <a16:creationId xmlns:a16="http://schemas.microsoft.com/office/drawing/2014/main" xmlns="" id="{8AADB033-6491-4E5C-ADEF-BE8AE280DD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2390356"/>
            <a:ext cx="1777409" cy="1766973"/>
          </a:xfrm>
          <a:prstGeom prst="rect">
            <a:avLst/>
          </a:prstGeom>
          <a:noFill/>
          <a:ln>
            <a:noFill/>
          </a:ln>
        </p:spPr>
      </p:pic>
      <p:pic>
        <p:nvPicPr>
          <p:cNvPr id="9" name="Picture 8">
            <a:extLst>
              <a:ext uri="{FF2B5EF4-FFF2-40B4-BE49-F238E27FC236}">
                <a16:creationId xmlns:a16="http://schemas.microsoft.com/office/drawing/2014/main" xmlns="" id="{F4744680-8BA0-4E8C-A563-9B2AD02A27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83016" y="2950444"/>
            <a:ext cx="2405403" cy="2493426"/>
          </a:xfrm>
          <a:prstGeom prst="rect">
            <a:avLst/>
          </a:prstGeom>
          <a:noFill/>
          <a:ln>
            <a:noFill/>
          </a:ln>
        </p:spPr>
      </p:pic>
      <p:cxnSp>
        <p:nvCxnSpPr>
          <p:cNvPr id="10" name="Straight Arrow Connector 9">
            <a:extLst>
              <a:ext uri="{FF2B5EF4-FFF2-40B4-BE49-F238E27FC236}">
                <a16:creationId xmlns:a16="http://schemas.microsoft.com/office/drawing/2014/main" xmlns="" id="{E92F383E-928E-4CFF-99AB-C3488520C551}"/>
              </a:ext>
            </a:extLst>
          </p:cNvPr>
          <p:cNvCxnSpPr/>
          <p:nvPr/>
        </p:nvCxnSpPr>
        <p:spPr>
          <a:xfrm flipH="1">
            <a:off x="2684020" y="2358769"/>
            <a:ext cx="1722474" cy="741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149AB34D-E67E-4EA5-86EF-29D2C26CA2A6}"/>
              </a:ext>
            </a:extLst>
          </p:cNvPr>
          <p:cNvCxnSpPr/>
          <p:nvPr/>
        </p:nvCxnSpPr>
        <p:spPr>
          <a:xfrm>
            <a:off x="5352793" y="2609442"/>
            <a:ext cx="0" cy="66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563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xmlns=""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xmlns="" id="{307804D0-139F-4C78-BDF0-0C26ED8C95E1}"/>
              </a:ext>
            </a:extLst>
          </p:cNvPr>
          <p:cNvSpPr txBox="1"/>
          <p:nvPr/>
        </p:nvSpPr>
        <p:spPr>
          <a:xfrm>
            <a:off x="4474907" y="208325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Electric Meter</a:t>
            </a:r>
            <a:endParaRPr lang="en-US" dirty="0"/>
          </a:p>
        </p:txBody>
      </p:sp>
      <p:sp>
        <p:nvSpPr>
          <p:cNvPr id="6" name="TextBox 5">
            <a:extLst>
              <a:ext uri="{FF2B5EF4-FFF2-40B4-BE49-F238E27FC236}">
                <a16:creationId xmlns:a16="http://schemas.microsoft.com/office/drawing/2014/main" xmlns="" id="{9755C925-CD31-489E-A7FA-7B3CE46D974C}"/>
              </a:ext>
            </a:extLst>
          </p:cNvPr>
          <p:cNvSpPr txBox="1"/>
          <p:nvPr/>
        </p:nvSpPr>
        <p:spPr>
          <a:xfrm>
            <a:off x="7883343" y="2788166"/>
            <a:ext cx="3466214" cy="1477328"/>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Electric Meter is sued to measure the amount of electricity use. This meter is also connected with SCADA system so that the energy consumption can be monitored.</a:t>
            </a:r>
            <a:endParaRPr lang="en-US" dirty="0"/>
          </a:p>
        </p:txBody>
      </p:sp>
      <p:pic>
        <p:nvPicPr>
          <p:cNvPr id="11" name="Picture 10">
            <a:extLst>
              <a:ext uri="{FF2B5EF4-FFF2-40B4-BE49-F238E27FC236}">
                <a16:creationId xmlns:a16="http://schemas.microsoft.com/office/drawing/2014/main" xmlns="" id="{06FAC4AE-3567-4131-AB6E-064509B0722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477386"/>
            <a:ext cx="2649279" cy="2636874"/>
          </a:xfrm>
          <a:prstGeom prst="rect">
            <a:avLst/>
          </a:prstGeom>
          <a:noFill/>
          <a:ln>
            <a:noFill/>
          </a:ln>
        </p:spPr>
      </p:pic>
    </p:spTree>
    <p:extLst>
      <p:ext uri="{BB962C8B-B14F-4D97-AF65-F5344CB8AC3E}">
        <p14:creationId xmlns:p14="http://schemas.microsoft.com/office/powerpoint/2010/main" val="865422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xmlns=""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xmlns="" id="{307804D0-139F-4C78-BDF0-0C26ED8C95E1}"/>
              </a:ext>
            </a:extLst>
          </p:cNvPr>
          <p:cNvSpPr txBox="1"/>
          <p:nvPr/>
        </p:nvSpPr>
        <p:spPr>
          <a:xfrm>
            <a:off x="4474907" y="2083251"/>
            <a:ext cx="280839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RTU </a:t>
            </a:r>
            <a:r>
              <a:rPr lang="en-US" sz="1800" dirty="0">
                <a:effectLst/>
                <a:latin typeface="Calibri" panose="020F0502020204030204" pitchFamily="34" charset="0"/>
                <a:ea typeface="Calibri" panose="020F0502020204030204" pitchFamily="34" charset="0"/>
              </a:rPr>
              <a:t>(Remote Terminal Unit)</a:t>
            </a:r>
            <a:endParaRPr lang="en-US" dirty="0"/>
          </a:p>
        </p:txBody>
      </p:sp>
      <p:pic>
        <p:nvPicPr>
          <p:cNvPr id="7" name="Picture 6">
            <a:extLst>
              <a:ext uri="{FF2B5EF4-FFF2-40B4-BE49-F238E27FC236}">
                <a16:creationId xmlns:a16="http://schemas.microsoft.com/office/drawing/2014/main" xmlns="" id="{2834D9FA-DDD6-4D64-9922-5BE14DB396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578457"/>
            <a:ext cx="2936358" cy="2822883"/>
          </a:xfrm>
          <a:prstGeom prst="rect">
            <a:avLst/>
          </a:prstGeom>
          <a:noFill/>
          <a:ln>
            <a:noFill/>
          </a:ln>
        </p:spPr>
      </p:pic>
      <p:sp>
        <p:nvSpPr>
          <p:cNvPr id="9" name="TextBox 8">
            <a:extLst>
              <a:ext uri="{FF2B5EF4-FFF2-40B4-BE49-F238E27FC236}">
                <a16:creationId xmlns:a16="http://schemas.microsoft.com/office/drawing/2014/main" xmlns="" id="{FC8E8382-E7F6-488F-9F39-8E22B1189CA7}"/>
              </a:ext>
            </a:extLst>
          </p:cNvPr>
          <p:cNvSpPr txBox="1"/>
          <p:nvPr/>
        </p:nvSpPr>
        <p:spPr>
          <a:xfrm>
            <a:off x="6488518" y="3233460"/>
            <a:ext cx="4537444" cy="1754326"/>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Sensors and process controller devices are attached to remote terminal units (RTU). Multiple remote terminal units at different sites transmit the data collected to a single master station which displays the information in a browser.</a:t>
            </a:r>
            <a:endParaRPr lang="en-US" dirty="0"/>
          </a:p>
        </p:txBody>
      </p:sp>
    </p:spTree>
    <p:extLst>
      <p:ext uri="{BB962C8B-B14F-4D97-AF65-F5344CB8AC3E}">
        <p14:creationId xmlns:p14="http://schemas.microsoft.com/office/powerpoint/2010/main" val="971124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xmlns=""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xmlns="" id="{307804D0-139F-4C78-BDF0-0C26ED8C95E1}"/>
              </a:ext>
            </a:extLst>
          </p:cNvPr>
          <p:cNvSpPr txBox="1"/>
          <p:nvPr/>
        </p:nvSpPr>
        <p:spPr>
          <a:xfrm>
            <a:off x="4474907" y="2083251"/>
            <a:ext cx="2808395" cy="671915"/>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PLC </a:t>
            </a:r>
            <a:r>
              <a:rPr lang="en-US" sz="1800" dirty="0">
                <a:effectLst/>
                <a:latin typeface="Calibri" panose="020F0502020204030204" pitchFamily="34" charset="0"/>
                <a:ea typeface="Calibri" panose="020F0502020204030204" pitchFamily="34" charset="0"/>
              </a:rPr>
              <a:t>(Programmable Logic Controller)</a:t>
            </a:r>
            <a:endParaRPr lang="en-US" dirty="0"/>
          </a:p>
        </p:txBody>
      </p:sp>
      <p:sp>
        <p:nvSpPr>
          <p:cNvPr id="9" name="TextBox 8">
            <a:extLst>
              <a:ext uri="{FF2B5EF4-FFF2-40B4-BE49-F238E27FC236}">
                <a16:creationId xmlns:a16="http://schemas.microsoft.com/office/drawing/2014/main" xmlns="" id="{FC8E8382-E7F6-488F-9F39-8E22B1189CA7}"/>
              </a:ext>
            </a:extLst>
          </p:cNvPr>
          <p:cNvSpPr txBox="1"/>
          <p:nvPr/>
        </p:nvSpPr>
        <p:spPr>
          <a:xfrm>
            <a:off x="6488518" y="3233460"/>
            <a:ext cx="4537444" cy="2031325"/>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Data from sensors on individual assets is transmitted to the PLC. The PLC translates that data into a format that can be used by the software. Users access the data through the HMI on the software. If the data crosses certain thresholds, a maintenance work order is created.</a:t>
            </a:r>
            <a:endParaRPr lang="en-US" dirty="0"/>
          </a:p>
        </p:txBody>
      </p:sp>
      <p:pic>
        <p:nvPicPr>
          <p:cNvPr id="8" name="Picture 7">
            <a:extLst>
              <a:ext uri="{FF2B5EF4-FFF2-40B4-BE49-F238E27FC236}">
                <a16:creationId xmlns:a16="http://schemas.microsoft.com/office/drawing/2014/main" xmlns="" id="{306E8D66-74B7-4B06-A7CA-DDDE920A7B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1112" y="2673350"/>
            <a:ext cx="3124200" cy="2565630"/>
          </a:xfrm>
          <a:prstGeom prst="rect">
            <a:avLst/>
          </a:prstGeom>
          <a:noFill/>
          <a:ln>
            <a:noFill/>
          </a:ln>
        </p:spPr>
      </p:pic>
    </p:spTree>
    <p:extLst>
      <p:ext uri="{BB962C8B-B14F-4D97-AF65-F5344CB8AC3E}">
        <p14:creationId xmlns:p14="http://schemas.microsoft.com/office/powerpoint/2010/main" val="4042589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xmlns=""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xmlns="" id="{307804D0-139F-4C78-BDF0-0C26ED8C95E1}"/>
              </a:ext>
            </a:extLst>
          </p:cNvPr>
          <p:cNvSpPr txBox="1"/>
          <p:nvPr/>
        </p:nvSpPr>
        <p:spPr>
          <a:xfrm>
            <a:off x="4474907" y="2083251"/>
            <a:ext cx="2808395" cy="671915"/>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HMI </a:t>
            </a:r>
            <a:r>
              <a:rPr lang="en-US" sz="1800" dirty="0">
                <a:effectLst/>
                <a:latin typeface="Calibri" panose="020F0502020204030204" pitchFamily="34" charset="0"/>
                <a:ea typeface="Calibri" panose="020F0502020204030204" pitchFamily="34" charset="0"/>
              </a:rPr>
              <a:t>(Human-Machine Interface)</a:t>
            </a:r>
            <a:endParaRPr lang="en-US" dirty="0"/>
          </a:p>
        </p:txBody>
      </p:sp>
      <p:sp>
        <p:nvSpPr>
          <p:cNvPr id="9" name="TextBox 8">
            <a:extLst>
              <a:ext uri="{FF2B5EF4-FFF2-40B4-BE49-F238E27FC236}">
                <a16:creationId xmlns:a16="http://schemas.microsoft.com/office/drawing/2014/main" xmlns="" id="{FC8E8382-E7F6-488F-9F39-8E22B1189CA7}"/>
              </a:ext>
            </a:extLst>
          </p:cNvPr>
          <p:cNvSpPr txBox="1"/>
          <p:nvPr/>
        </p:nvSpPr>
        <p:spPr>
          <a:xfrm>
            <a:off x="6488518" y="3219397"/>
            <a:ext cx="4537444" cy="2308324"/>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An HMI SCADA system, or SCADA Master, can provide several helpful extensions for network alarm management of monitoring equipment. If connected to an RTU, the gathered data can be filtered, analyzed, and monitored against functional standards. Out-of-range data can generate alerts to operators or maintenance personnel as required.</a:t>
            </a:r>
            <a:endParaRPr lang="en-US" dirty="0"/>
          </a:p>
        </p:txBody>
      </p:sp>
      <p:pic>
        <p:nvPicPr>
          <p:cNvPr id="7" name="Picture 6">
            <a:extLst>
              <a:ext uri="{FF2B5EF4-FFF2-40B4-BE49-F238E27FC236}">
                <a16:creationId xmlns:a16="http://schemas.microsoft.com/office/drawing/2014/main" xmlns="" id="{69AE5831-2BFC-423F-BA64-4130409B84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1490" y="2273191"/>
            <a:ext cx="3178250" cy="3447125"/>
          </a:xfrm>
          <a:prstGeom prst="rect">
            <a:avLst/>
          </a:prstGeom>
          <a:noFill/>
          <a:ln>
            <a:noFill/>
          </a:ln>
        </p:spPr>
      </p:pic>
    </p:spTree>
    <p:extLst>
      <p:ext uri="{BB962C8B-B14F-4D97-AF65-F5344CB8AC3E}">
        <p14:creationId xmlns:p14="http://schemas.microsoft.com/office/powerpoint/2010/main" val="381232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xmlns=""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xmlns="" id="{307804D0-139F-4C78-BDF0-0C26ED8C95E1}"/>
              </a:ext>
            </a:extLst>
          </p:cNvPr>
          <p:cNvSpPr txBox="1"/>
          <p:nvPr/>
        </p:nvSpPr>
        <p:spPr>
          <a:xfrm>
            <a:off x="4486940" y="2014805"/>
            <a:ext cx="323015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Internet/radio frequency/GPRS</a:t>
            </a:r>
            <a:endParaRPr lang="en-US" dirty="0"/>
          </a:p>
        </p:txBody>
      </p:sp>
      <p:sp>
        <p:nvSpPr>
          <p:cNvPr id="9" name="TextBox 8">
            <a:extLst>
              <a:ext uri="{FF2B5EF4-FFF2-40B4-BE49-F238E27FC236}">
                <a16:creationId xmlns:a16="http://schemas.microsoft.com/office/drawing/2014/main" xmlns="" id="{FC8E8382-E7F6-488F-9F39-8E22B1189CA7}"/>
              </a:ext>
            </a:extLst>
          </p:cNvPr>
          <p:cNvSpPr txBox="1"/>
          <p:nvPr/>
        </p:nvSpPr>
        <p:spPr>
          <a:xfrm>
            <a:off x="6488517" y="2994928"/>
            <a:ext cx="4728831" cy="2230739"/>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Wireless SCADA systems are the ones in which the communication between the Remote Terminal Unit (RTUs) and Human Machine Interface (HMI) is wireless in nature. General Packet Radio Service (GPRS) is the commonly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used wireless technique used in wireless SCADA systems.</a:t>
            </a:r>
            <a:endParaRPr lang="en-US" dirty="0"/>
          </a:p>
        </p:txBody>
      </p:sp>
      <p:pic>
        <p:nvPicPr>
          <p:cNvPr id="8" name="Picture 7">
            <a:extLst>
              <a:ext uri="{FF2B5EF4-FFF2-40B4-BE49-F238E27FC236}">
                <a16:creationId xmlns:a16="http://schemas.microsoft.com/office/drawing/2014/main" xmlns="" id="{0F3DEC54-5427-4276-B530-9B9879C000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55165"/>
            <a:ext cx="3521149" cy="2869457"/>
          </a:xfrm>
          <a:prstGeom prst="rect">
            <a:avLst/>
          </a:prstGeom>
          <a:noFill/>
          <a:ln>
            <a:noFill/>
          </a:ln>
        </p:spPr>
      </p:pic>
    </p:spTree>
    <p:extLst>
      <p:ext uri="{BB962C8B-B14F-4D97-AF65-F5344CB8AC3E}">
        <p14:creationId xmlns:p14="http://schemas.microsoft.com/office/powerpoint/2010/main" val="2054591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xmlns=""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xmlns="" id="{307804D0-139F-4C78-BDF0-0C26ED8C95E1}"/>
              </a:ext>
            </a:extLst>
          </p:cNvPr>
          <p:cNvSpPr txBox="1"/>
          <p:nvPr/>
        </p:nvSpPr>
        <p:spPr>
          <a:xfrm>
            <a:off x="4486940" y="2014805"/>
            <a:ext cx="323015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Data base, cloud, server, SD card</a:t>
            </a:r>
            <a:endParaRPr lang="en-US" dirty="0"/>
          </a:p>
        </p:txBody>
      </p:sp>
      <p:sp>
        <p:nvSpPr>
          <p:cNvPr id="9" name="TextBox 8">
            <a:extLst>
              <a:ext uri="{FF2B5EF4-FFF2-40B4-BE49-F238E27FC236}">
                <a16:creationId xmlns:a16="http://schemas.microsoft.com/office/drawing/2014/main" xmlns="" id="{FC8E8382-E7F6-488F-9F39-8E22B1189CA7}"/>
              </a:ext>
            </a:extLst>
          </p:cNvPr>
          <p:cNvSpPr txBox="1"/>
          <p:nvPr/>
        </p:nvSpPr>
        <p:spPr>
          <a:xfrm>
            <a:off x="6488517" y="2994928"/>
            <a:ext cx="4728831"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To store the data and operated the equipment.</a:t>
            </a:r>
            <a:endParaRPr lang="en-US" dirty="0"/>
          </a:p>
        </p:txBody>
      </p:sp>
      <p:pic>
        <p:nvPicPr>
          <p:cNvPr id="7" name="Picture 6">
            <a:extLst>
              <a:ext uri="{FF2B5EF4-FFF2-40B4-BE49-F238E27FC236}">
                <a16:creationId xmlns:a16="http://schemas.microsoft.com/office/drawing/2014/main" xmlns="" id="{A4A1D2EF-FD0C-45A9-89A5-AD5F8660879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849355"/>
            <a:ext cx="3553047" cy="2924124"/>
          </a:xfrm>
          <a:prstGeom prst="rect">
            <a:avLst/>
          </a:prstGeom>
          <a:noFill/>
          <a:ln>
            <a:noFill/>
          </a:ln>
        </p:spPr>
      </p:pic>
    </p:spTree>
    <p:extLst>
      <p:ext uri="{BB962C8B-B14F-4D97-AF65-F5344CB8AC3E}">
        <p14:creationId xmlns:p14="http://schemas.microsoft.com/office/powerpoint/2010/main" val="2586114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xmlns=""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xmlns="" id="{307804D0-139F-4C78-BDF0-0C26ED8C95E1}"/>
              </a:ext>
            </a:extLst>
          </p:cNvPr>
          <p:cNvSpPr txBox="1"/>
          <p:nvPr/>
        </p:nvSpPr>
        <p:spPr>
          <a:xfrm>
            <a:off x="4486940" y="2014805"/>
            <a:ext cx="3230155" cy="968278"/>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Physical facility, Computer, Laptop, mobile, tablet, staff, and panel</a:t>
            </a:r>
            <a:endParaRPr lang="en-US" dirty="0"/>
          </a:p>
        </p:txBody>
      </p:sp>
      <p:sp>
        <p:nvSpPr>
          <p:cNvPr id="9" name="TextBox 8">
            <a:extLst>
              <a:ext uri="{FF2B5EF4-FFF2-40B4-BE49-F238E27FC236}">
                <a16:creationId xmlns:a16="http://schemas.microsoft.com/office/drawing/2014/main" xmlns="" id="{FC8E8382-E7F6-488F-9F39-8E22B1189CA7}"/>
              </a:ext>
            </a:extLst>
          </p:cNvPr>
          <p:cNvSpPr txBox="1"/>
          <p:nvPr/>
        </p:nvSpPr>
        <p:spPr>
          <a:xfrm>
            <a:off x="6488517" y="2994928"/>
            <a:ext cx="4728831" cy="671915"/>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To see the data and use it accordingly. Reading and analyzing.</a:t>
            </a:r>
            <a:endParaRPr lang="en-US" dirty="0"/>
          </a:p>
        </p:txBody>
      </p:sp>
      <p:pic>
        <p:nvPicPr>
          <p:cNvPr id="8" name="Picture 7" descr="A picture containing text, microscope, worktable&#10;&#10;Description automatically generated">
            <a:extLst>
              <a:ext uri="{FF2B5EF4-FFF2-40B4-BE49-F238E27FC236}">
                <a16:creationId xmlns:a16="http://schemas.microsoft.com/office/drawing/2014/main" xmlns="" id="{0C9BAD5E-B5FA-4611-99D4-D30B5126F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82" y="2505074"/>
            <a:ext cx="3649904" cy="2733905"/>
          </a:xfrm>
          <a:prstGeom prst="rect">
            <a:avLst/>
          </a:prstGeom>
        </p:spPr>
      </p:pic>
    </p:spTree>
    <p:extLst>
      <p:ext uri="{BB962C8B-B14F-4D97-AF65-F5344CB8AC3E}">
        <p14:creationId xmlns:p14="http://schemas.microsoft.com/office/powerpoint/2010/main" val="3009063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8B053A-0EE5-4F1F-AC1D-33B760DF5104}"/>
              </a:ext>
            </a:extLst>
          </p:cNvPr>
          <p:cNvSpPr>
            <a:spLocks noGrp="1"/>
          </p:cNvSpPr>
          <p:nvPr>
            <p:ph type="title"/>
          </p:nvPr>
        </p:nvSpPr>
        <p:spPr>
          <a:xfrm>
            <a:off x="842443" y="1502642"/>
            <a:ext cx="10515600" cy="654171"/>
          </a:xfrm>
        </p:spPr>
        <p:txBody>
          <a:bodyPr/>
          <a:lstStyle/>
          <a:p>
            <a:r>
              <a:rPr lang="en-US" dirty="0"/>
              <a:t>SCADA and Maintenance</a:t>
            </a:r>
          </a:p>
        </p:txBody>
      </p:sp>
      <p:sp>
        <p:nvSpPr>
          <p:cNvPr id="3" name="Subtitle 2">
            <a:extLst>
              <a:ext uri="{FF2B5EF4-FFF2-40B4-BE49-F238E27FC236}">
                <a16:creationId xmlns:a16="http://schemas.microsoft.com/office/drawing/2014/main" xmlns="" id="{6AD94118-3D4D-47C6-AB50-59F56EA7B1A9}"/>
              </a:ext>
            </a:extLst>
          </p:cNvPr>
          <p:cNvSpPr>
            <a:spLocks noGrp="1"/>
          </p:cNvSpPr>
          <p:nvPr>
            <p:ph type="subTitle" idx="10"/>
          </p:nvPr>
        </p:nvSpPr>
        <p:spPr/>
        <p:txBody>
          <a:bodyPr/>
          <a:lstStyle/>
          <a:p>
            <a:r>
              <a:rPr lang="en-US" dirty="0"/>
              <a:t>SCADA is a useful tool for monitoring and operation of the equipment.</a:t>
            </a:r>
          </a:p>
          <a:p>
            <a:r>
              <a:rPr lang="en-US" dirty="0"/>
              <a:t>SCADA is providing detailed information about the running of the machine. This can be used to customize a maintenance plan. </a:t>
            </a:r>
          </a:p>
          <a:p>
            <a:pPr marL="0" indent="0">
              <a:buNone/>
            </a:pPr>
            <a:endParaRPr lang="en-US" dirty="0"/>
          </a:p>
        </p:txBody>
      </p:sp>
    </p:spTree>
    <p:extLst>
      <p:ext uri="{BB962C8B-B14F-4D97-AF65-F5344CB8AC3E}">
        <p14:creationId xmlns:p14="http://schemas.microsoft.com/office/powerpoint/2010/main" val="199762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Rules and agreements</a:t>
            </a:r>
          </a:p>
        </p:txBody>
      </p:sp>
      <p:pic>
        <p:nvPicPr>
          <p:cNvPr id="4" name="Content Placeholder 3"/>
          <p:cNvPicPr>
            <a:picLocks noGrp="1" noChangeAspect="1"/>
          </p:cNvPicPr>
          <p:nvPr>
            <p:ph idx="4294967295"/>
          </p:nvPr>
        </p:nvPicPr>
        <p:blipFill rotWithShape="1">
          <a:blip r:embed="rId2"/>
          <a:srcRect b="7148"/>
          <a:stretch/>
        </p:blipFill>
        <p:spPr>
          <a:xfrm>
            <a:off x="9386662" y="1762121"/>
            <a:ext cx="2476500" cy="2476500"/>
          </a:xfrm>
          <a:prstGeom prst="rect">
            <a:avLst/>
          </a:prstGeom>
        </p:spPr>
      </p:pic>
      <p:pic>
        <p:nvPicPr>
          <p:cNvPr id="5" name="Picture 4"/>
          <p:cNvPicPr>
            <a:picLocks noChangeAspect="1"/>
          </p:cNvPicPr>
          <p:nvPr/>
        </p:nvPicPr>
        <p:blipFill>
          <a:blip r:embed="rId3"/>
          <a:stretch>
            <a:fillRect/>
          </a:stretch>
        </p:blipFill>
        <p:spPr>
          <a:xfrm>
            <a:off x="6532245" y="4133848"/>
            <a:ext cx="2867025" cy="1590675"/>
          </a:xfrm>
          <a:prstGeom prst="rect">
            <a:avLst/>
          </a:prstGeom>
        </p:spPr>
      </p:pic>
      <p:pic>
        <p:nvPicPr>
          <p:cNvPr id="6" name="Picture 5"/>
          <p:cNvPicPr>
            <a:picLocks noChangeAspect="1"/>
          </p:cNvPicPr>
          <p:nvPr/>
        </p:nvPicPr>
        <p:blipFill>
          <a:blip r:embed="rId4"/>
          <a:stretch>
            <a:fillRect/>
          </a:stretch>
        </p:blipFill>
        <p:spPr>
          <a:xfrm>
            <a:off x="3198495" y="2390357"/>
            <a:ext cx="3333750" cy="2409825"/>
          </a:xfrm>
          <a:prstGeom prst="rect">
            <a:avLst/>
          </a:prstGeom>
        </p:spPr>
      </p:pic>
      <p:pic>
        <p:nvPicPr>
          <p:cNvPr id="7" name="Picture 6"/>
          <p:cNvPicPr>
            <a:picLocks noChangeAspect="1"/>
          </p:cNvPicPr>
          <p:nvPr/>
        </p:nvPicPr>
        <p:blipFill>
          <a:blip r:embed="rId5"/>
          <a:stretch>
            <a:fillRect/>
          </a:stretch>
        </p:blipFill>
        <p:spPr>
          <a:xfrm>
            <a:off x="1055370" y="3581398"/>
            <a:ext cx="2143125" cy="2143125"/>
          </a:xfrm>
          <a:prstGeom prst="rect">
            <a:avLst/>
          </a:prstGeom>
        </p:spPr>
      </p:pic>
    </p:spTree>
    <p:extLst>
      <p:ext uri="{BB962C8B-B14F-4D97-AF65-F5344CB8AC3E}">
        <p14:creationId xmlns:p14="http://schemas.microsoft.com/office/powerpoint/2010/main" val="14321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B4315-9C6A-43A3-BEC4-0D8C0B28149B}"/>
              </a:ext>
            </a:extLst>
          </p:cNvPr>
          <p:cNvSpPr>
            <a:spLocks noGrp="1"/>
          </p:cNvSpPr>
          <p:nvPr>
            <p:ph type="title"/>
          </p:nvPr>
        </p:nvSpPr>
        <p:spPr/>
        <p:txBody>
          <a:bodyPr>
            <a:noAutofit/>
          </a:bodyPr>
          <a:lstStyle/>
          <a:p>
            <a:r>
              <a:rPr lang="en-US" dirty="0"/>
              <a:t>Maintenance quiz (1) </a:t>
            </a:r>
          </a:p>
        </p:txBody>
      </p:sp>
      <p:sp>
        <p:nvSpPr>
          <p:cNvPr id="3" name="Subtitle 2">
            <a:extLst>
              <a:ext uri="{FF2B5EF4-FFF2-40B4-BE49-F238E27FC236}">
                <a16:creationId xmlns:a16="http://schemas.microsoft.com/office/drawing/2014/main" xmlns="" id="{12BF7154-5AB2-4141-8443-272AFC4F8875}"/>
              </a:ext>
            </a:extLst>
          </p:cNvPr>
          <p:cNvSpPr>
            <a:spLocks noGrp="1"/>
          </p:cNvSpPr>
          <p:nvPr>
            <p:ph type="subTitle" idx="10"/>
          </p:nvPr>
        </p:nvSpPr>
        <p:spPr>
          <a:xfrm>
            <a:off x="838200" y="2912871"/>
            <a:ext cx="10498200" cy="2575343"/>
          </a:xfrm>
        </p:spPr>
        <p:txBody>
          <a:bodyPr/>
          <a:lstStyle/>
          <a:p>
            <a:r>
              <a:rPr lang="en-US" dirty="0"/>
              <a:t>Divide in 2 groups</a:t>
            </a:r>
          </a:p>
          <a:p>
            <a:r>
              <a:rPr lang="en-US" dirty="0"/>
              <a:t>The participants will show wrongly installed photographs.</a:t>
            </a:r>
          </a:p>
          <a:p>
            <a:r>
              <a:rPr lang="en-US" dirty="0"/>
              <a:t>If the group can identify what was installed incorrectly, they will get a point.</a:t>
            </a:r>
          </a:p>
          <a:p>
            <a:r>
              <a:rPr lang="en-US" dirty="0"/>
              <a:t>If they explain how it should be done instead, they will get a bonus point.</a:t>
            </a:r>
          </a:p>
        </p:txBody>
      </p:sp>
    </p:spTree>
    <p:extLst>
      <p:ext uri="{BB962C8B-B14F-4D97-AF65-F5344CB8AC3E}">
        <p14:creationId xmlns:p14="http://schemas.microsoft.com/office/powerpoint/2010/main" val="1923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5">
            <a:extLst>
              <a:ext uri="{FF2B5EF4-FFF2-40B4-BE49-F238E27FC236}">
                <a16:creationId xmlns:a16="http://schemas.microsoft.com/office/drawing/2014/main" xmlns="" id="{F28CA6DA-5AEC-4A7E-A05F-45C4857125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6153" y="1709616"/>
            <a:ext cx="5390858" cy="3593904"/>
          </a:xfrm>
          <a:prstGeom prst="rect">
            <a:avLst/>
          </a:prstGeom>
        </p:spPr>
      </p:pic>
      <p:sp>
        <p:nvSpPr>
          <p:cNvPr id="6" name="Title 1">
            <a:extLst>
              <a:ext uri="{FF2B5EF4-FFF2-40B4-BE49-F238E27FC236}">
                <a16:creationId xmlns:a16="http://schemas.microsoft.com/office/drawing/2014/main" xmlns="" id="{A3FF5B9A-26AB-40EC-8E47-69EE33248D1C}"/>
              </a:ext>
            </a:extLst>
          </p:cNvPr>
          <p:cNvSpPr txBox="1">
            <a:spLocks/>
          </p:cNvSpPr>
          <p:nvPr/>
        </p:nvSpPr>
        <p:spPr>
          <a:xfrm>
            <a:off x="1105494" y="2285964"/>
            <a:ext cx="4245033" cy="187447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US" sz="2000" dirty="0">
                <a:solidFill>
                  <a:srgbClr val="004B87"/>
                </a:solidFill>
              </a:rPr>
              <a:t>Photograph 1: What is wrong?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endParaRPr lang="en-US" sz="2000" dirty="0">
              <a:solidFill>
                <a:srgbClr val="004B87"/>
              </a:solidFill>
            </a:endParaRPr>
          </a:p>
        </p:txBody>
      </p:sp>
      <p:sp>
        <p:nvSpPr>
          <p:cNvPr id="2" name="Rectangle 1">
            <a:extLst>
              <a:ext uri="{FF2B5EF4-FFF2-40B4-BE49-F238E27FC236}">
                <a16:creationId xmlns:a16="http://schemas.microsoft.com/office/drawing/2014/main" xmlns="" id="{165500A0-4B1C-4EF0-AF60-6C0D2B85C205}"/>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(2) </a:t>
            </a:r>
          </a:p>
        </p:txBody>
      </p:sp>
    </p:spTree>
    <p:extLst>
      <p:ext uri="{BB962C8B-B14F-4D97-AF65-F5344CB8AC3E}">
        <p14:creationId xmlns:p14="http://schemas.microsoft.com/office/powerpoint/2010/main" val="12164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B2847-8CEA-4908-A8BC-A88A7FB84F01}"/>
              </a:ext>
            </a:extLst>
          </p:cNvPr>
          <p:cNvSpPr>
            <a:spLocks noGrp="1"/>
          </p:cNvSpPr>
          <p:nvPr>
            <p:ph type="title"/>
          </p:nvPr>
        </p:nvSpPr>
        <p:spPr>
          <a:xfrm>
            <a:off x="888076" y="1909022"/>
            <a:ext cx="4249189" cy="3501620"/>
          </a:xfrm>
        </p:spPr>
        <p:txBody>
          <a:bodyPr>
            <a:noAutofit/>
          </a:bodyPr>
          <a:lstStyle/>
          <a:p>
            <a:r>
              <a:rPr lang="en-US" sz="2000" dirty="0">
                <a:solidFill>
                  <a:srgbClr val="004B87"/>
                </a:solidFill>
              </a:rPr>
              <a:t>Photograph 2: What is wrong?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endParaRPr lang="en-US" sz="2000" dirty="0">
              <a:solidFill>
                <a:srgbClr val="004B87"/>
              </a:solidFill>
            </a:endParaRPr>
          </a:p>
        </p:txBody>
      </p:sp>
      <p:pic>
        <p:nvPicPr>
          <p:cNvPr id="4" name="Tijdelijke aanduiding voor inhoud 4">
            <a:extLst>
              <a:ext uri="{FF2B5EF4-FFF2-40B4-BE49-F238E27FC236}">
                <a16:creationId xmlns:a16="http://schemas.microsoft.com/office/drawing/2014/main" xmlns="" id="{F6E28741-928D-4136-A4B2-82A9F319AA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0423" y="1562182"/>
            <a:ext cx="5772689" cy="3848460"/>
          </a:xfrm>
          <a:prstGeom prst="rect">
            <a:avLst/>
          </a:prstGeom>
        </p:spPr>
      </p:pic>
      <p:sp>
        <p:nvSpPr>
          <p:cNvPr id="5" name="Rectangle 4">
            <a:extLst>
              <a:ext uri="{FF2B5EF4-FFF2-40B4-BE49-F238E27FC236}">
                <a16:creationId xmlns:a16="http://schemas.microsoft.com/office/drawing/2014/main" xmlns="" id="{5A7D64B0-F8CC-4ECB-8E00-13FB7D5C010E}"/>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(3) </a:t>
            </a:r>
          </a:p>
        </p:txBody>
      </p:sp>
    </p:spTree>
    <p:extLst>
      <p:ext uri="{BB962C8B-B14F-4D97-AF65-F5344CB8AC3E}">
        <p14:creationId xmlns:p14="http://schemas.microsoft.com/office/powerpoint/2010/main" val="216054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AA010C-1999-4F7E-81D9-6A994E09A0CE}"/>
              </a:ext>
            </a:extLst>
          </p:cNvPr>
          <p:cNvSpPr>
            <a:spLocks noGrp="1"/>
          </p:cNvSpPr>
          <p:nvPr>
            <p:ph type="title"/>
          </p:nvPr>
        </p:nvSpPr>
        <p:spPr>
          <a:xfrm>
            <a:off x="888076" y="2042029"/>
            <a:ext cx="2858976" cy="3085984"/>
          </a:xfrm>
        </p:spPr>
        <p:txBody>
          <a:bodyPr>
            <a:noAutofit/>
          </a:bodyPr>
          <a:lstStyle/>
          <a:p>
            <a:r>
              <a:rPr lang="en-US" sz="2000" dirty="0">
                <a:solidFill>
                  <a:srgbClr val="004B87"/>
                </a:solidFill>
              </a:rPr>
              <a:t>Photograph 1 &amp; 2: </a:t>
            </a:r>
            <a:br>
              <a:rPr lang="en-US" sz="2000" dirty="0">
                <a:solidFill>
                  <a:srgbClr val="004B87"/>
                </a:solidFill>
              </a:rPr>
            </a:br>
            <a:r>
              <a:rPr lang="en-US" sz="2000" dirty="0">
                <a:solidFill>
                  <a:srgbClr val="004B87"/>
                </a:solidFill>
              </a:rPr>
              <a:t>Correct installation</a:t>
            </a:r>
          </a:p>
        </p:txBody>
      </p:sp>
      <p:pic>
        <p:nvPicPr>
          <p:cNvPr id="5" name="Picture 4">
            <a:extLst>
              <a:ext uri="{FF2B5EF4-FFF2-40B4-BE49-F238E27FC236}">
                <a16:creationId xmlns:a16="http://schemas.microsoft.com/office/drawing/2014/main" xmlns="" id="{CE1EDFDE-5B7A-4628-A0D7-2E2052FE6A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709208" y="-127847"/>
            <a:ext cx="4376068" cy="7425737"/>
          </a:xfrm>
          <a:prstGeom prst="rect">
            <a:avLst/>
          </a:prstGeom>
        </p:spPr>
      </p:pic>
      <p:sp>
        <p:nvSpPr>
          <p:cNvPr id="4" name="Rectangle 3">
            <a:extLst>
              <a:ext uri="{FF2B5EF4-FFF2-40B4-BE49-F238E27FC236}">
                <a16:creationId xmlns:a16="http://schemas.microsoft.com/office/drawing/2014/main" xmlns="" id="{D77FA1B3-852A-4479-A186-4FD27AC2DFE4}"/>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(4) </a:t>
            </a:r>
          </a:p>
        </p:txBody>
      </p:sp>
    </p:spTree>
    <p:extLst>
      <p:ext uri="{BB962C8B-B14F-4D97-AF65-F5344CB8AC3E}">
        <p14:creationId xmlns:p14="http://schemas.microsoft.com/office/powerpoint/2010/main" val="75841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E899F6-115D-44A2-91EE-1D2CC3B12F15}"/>
              </a:ext>
            </a:extLst>
          </p:cNvPr>
          <p:cNvSpPr>
            <a:spLocks noGrp="1"/>
          </p:cNvSpPr>
          <p:nvPr>
            <p:ph type="title"/>
          </p:nvPr>
        </p:nvSpPr>
        <p:spPr>
          <a:xfrm>
            <a:off x="601980" y="2053631"/>
            <a:ext cx="4265815" cy="3280392"/>
          </a:xfrm>
        </p:spPr>
        <p:txBody>
          <a:bodyPr>
            <a:normAutofit/>
          </a:bodyPr>
          <a:lstStyle/>
          <a:p>
            <a:r>
              <a:rPr lang="en-US" sz="2000" dirty="0">
                <a:solidFill>
                  <a:srgbClr val="004B87"/>
                </a:solidFill>
              </a:rPr>
              <a:t>Photograph 3: What's wrong? </a:t>
            </a:r>
            <a:br>
              <a:rPr lang="en-US" sz="2000" dirty="0">
                <a:solidFill>
                  <a:srgbClr val="004B87"/>
                </a:solidFill>
              </a:rPr>
            </a:br>
            <a:r>
              <a:rPr lang="en-US" sz="2000" dirty="0">
                <a:solidFill>
                  <a:srgbClr val="004B87"/>
                </a:solidFill>
              </a:rPr>
              <a:t/>
            </a:r>
            <a:br>
              <a:rPr lang="en-US" sz="2000" dirty="0">
                <a:solidFill>
                  <a:srgbClr val="004B87"/>
                </a:solidFill>
              </a:rPr>
            </a:br>
            <a:endParaRPr lang="en-US" sz="2000" dirty="0">
              <a:solidFill>
                <a:srgbClr val="004B87"/>
              </a:solidFill>
            </a:endParaRPr>
          </a:p>
        </p:txBody>
      </p:sp>
      <p:pic>
        <p:nvPicPr>
          <p:cNvPr id="5" name="Picture 4">
            <a:extLst>
              <a:ext uri="{FF2B5EF4-FFF2-40B4-BE49-F238E27FC236}">
                <a16:creationId xmlns:a16="http://schemas.microsoft.com/office/drawing/2014/main" xmlns="" id="{5BC095F8-CF21-4A70-9A3A-460C9280D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314" y="1381540"/>
            <a:ext cx="6048340" cy="3952484"/>
          </a:xfrm>
          <a:prstGeom prst="rect">
            <a:avLst/>
          </a:prstGeom>
        </p:spPr>
      </p:pic>
      <p:sp>
        <p:nvSpPr>
          <p:cNvPr id="4" name="Rectangle 3">
            <a:extLst>
              <a:ext uri="{FF2B5EF4-FFF2-40B4-BE49-F238E27FC236}">
                <a16:creationId xmlns:a16="http://schemas.microsoft.com/office/drawing/2014/main" xmlns="" id="{4B717D88-E260-46CC-B9E6-7AF7833B7957}"/>
              </a:ext>
            </a:extLst>
          </p:cNvPr>
          <p:cNvSpPr/>
          <p:nvPr/>
        </p:nvSpPr>
        <p:spPr>
          <a:xfrm>
            <a:off x="601980" y="1293144"/>
            <a:ext cx="10400608" cy="461665"/>
          </a:xfrm>
          <a:prstGeom prst="rect">
            <a:avLst/>
          </a:prstGeom>
        </p:spPr>
        <p:txBody>
          <a:bodyPr wrap="square">
            <a:spAutoFit/>
          </a:bodyPr>
          <a:lstStyle/>
          <a:p>
            <a:r>
              <a:rPr lang="en-US" sz="2400" dirty="0">
                <a:solidFill>
                  <a:srgbClr val="00B0F0"/>
                </a:solidFill>
              </a:rPr>
              <a:t>Maintenance quiz (5) </a:t>
            </a:r>
          </a:p>
        </p:txBody>
      </p:sp>
    </p:spTree>
    <p:extLst>
      <p:ext uri="{BB962C8B-B14F-4D97-AF65-F5344CB8AC3E}">
        <p14:creationId xmlns:p14="http://schemas.microsoft.com/office/powerpoint/2010/main" val="216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B2847-8CEA-4908-A8BC-A88A7FB84F01}"/>
              </a:ext>
            </a:extLst>
          </p:cNvPr>
          <p:cNvSpPr>
            <a:spLocks noGrp="1"/>
          </p:cNvSpPr>
          <p:nvPr>
            <p:ph type="title"/>
          </p:nvPr>
        </p:nvSpPr>
        <p:spPr>
          <a:xfrm>
            <a:off x="948541" y="2316251"/>
            <a:ext cx="5139839" cy="2681194"/>
          </a:xfrm>
        </p:spPr>
        <p:txBody>
          <a:bodyPr>
            <a:normAutofit/>
          </a:bodyPr>
          <a:lstStyle/>
          <a:p>
            <a:r>
              <a:rPr lang="en-US" sz="2000" dirty="0">
                <a:solidFill>
                  <a:srgbClr val="004B87"/>
                </a:solidFill>
              </a:rPr>
              <a:t>Photograph 3:Correct installation</a:t>
            </a:r>
          </a:p>
        </p:txBody>
      </p:sp>
      <p:pic>
        <p:nvPicPr>
          <p:cNvPr id="5" name="Picture 4">
            <a:extLst>
              <a:ext uri="{FF2B5EF4-FFF2-40B4-BE49-F238E27FC236}">
                <a16:creationId xmlns:a16="http://schemas.microsoft.com/office/drawing/2014/main" xmlns="" id="{23E01C2D-F9A7-4AA4-9462-655D2EA3B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452" y="2023809"/>
            <a:ext cx="5724698" cy="3266079"/>
          </a:xfrm>
          <a:prstGeom prst="rect">
            <a:avLst/>
          </a:prstGeom>
        </p:spPr>
      </p:pic>
      <p:sp>
        <p:nvSpPr>
          <p:cNvPr id="4" name="Rectangle 3">
            <a:extLst>
              <a:ext uri="{FF2B5EF4-FFF2-40B4-BE49-F238E27FC236}">
                <a16:creationId xmlns:a16="http://schemas.microsoft.com/office/drawing/2014/main" xmlns="" id="{32266E63-D9AD-4C11-97C0-8252B154778E}"/>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(6) </a:t>
            </a:r>
          </a:p>
        </p:txBody>
      </p:sp>
    </p:spTree>
    <p:extLst>
      <p:ext uri="{BB962C8B-B14F-4D97-AF65-F5344CB8AC3E}">
        <p14:creationId xmlns:p14="http://schemas.microsoft.com/office/powerpoint/2010/main" val="323001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E899F6-115D-44A2-91EE-1D2CC3B12F15}"/>
              </a:ext>
            </a:extLst>
          </p:cNvPr>
          <p:cNvSpPr>
            <a:spLocks noGrp="1"/>
          </p:cNvSpPr>
          <p:nvPr>
            <p:ph type="title"/>
          </p:nvPr>
        </p:nvSpPr>
        <p:spPr>
          <a:xfrm>
            <a:off x="895696" y="1959916"/>
            <a:ext cx="3976057" cy="2944594"/>
          </a:xfrm>
        </p:spPr>
        <p:txBody>
          <a:bodyPr>
            <a:normAutofit/>
          </a:bodyPr>
          <a:lstStyle/>
          <a:p>
            <a:r>
              <a:rPr lang="en-US" sz="2000" dirty="0">
                <a:solidFill>
                  <a:srgbClr val="004B87"/>
                </a:solidFill>
              </a:rPr>
              <a:t>Photograph 4: What’s wrong? </a:t>
            </a:r>
            <a:br>
              <a:rPr lang="en-US" sz="2000" dirty="0">
                <a:solidFill>
                  <a:srgbClr val="004B87"/>
                </a:solidFill>
              </a:rPr>
            </a:br>
            <a:r>
              <a:rPr lang="en-US" sz="2000" dirty="0">
                <a:solidFill>
                  <a:srgbClr val="004B87"/>
                </a:solidFill>
              </a:rPr>
              <a:t/>
            </a:r>
            <a:br>
              <a:rPr lang="en-US" sz="2000" dirty="0">
                <a:solidFill>
                  <a:srgbClr val="004B87"/>
                </a:solidFill>
              </a:rPr>
            </a:br>
            <a:endParaRPr lang="en-US" sz="2000" dirty="0">
              <a:solidFill>
                <a:srgbClr val="004B87"/>
              </a:solidFill>
            </a:endParaRPr>
          </a:p>
        </p:txBody>
      </p:sp>
      <p:pic>
        <p:nvPicPr>
          <p:cNvPr id="4" name="Tijdelijke aanduiding voor inhoud 4">
            <a:extLst>
              <a:ext uri="{FF2B5EF4-FFF2-40B4-BE49-F238E27FC236}">
                <a16:creationId xmlns:a16="http://schemas.microsoft.com/office/drawing/2014/main" xmlns="" id="{892F23AA-9663-4560-B1B6-9C910398E175}"/>
              </a:ext>
            </a:extLst>
          </p:cNvPr>
          <p:cNvPicPr/>
          <p:nvPr/>
        </p:nvPicPr>
        <p:blipFill>
          <a:blip r:embed="rId2"/>
          <a:stretch>
            <a:fillRect/>
          </a:stretch>
        </p:blipFill>
        <p:spPr bwMode="auto">
          <a:xfrm>
            <a:off x="6095999" y="1567541"/>
            <a:ext cx="5392189" cy="3752603"/>
          </a:xfrm>
          <a:prstGeom prst="rect">
            <a:avLst/>
          </a:prstGeom>
          <a:noFill/>
          <a:ln>
            <a:noFill/>
          </a:ln>
        </p:spPr>
      </p:pic>
      <p:sp>
        <p:nvSpPr>
          <p:cNvPr id="5" name="Rectangle 4">
            <a:extLst>
              <a:ext uri="{FF2B5EF4-FFF2-40B4-BE49-F238E27FC236}">
                <a16:creationId xmlns:a16="http://schemas.microsoft.com/office/drawing/2014/main" xmlns="" id="{FC16A611-263D-4DBF-A34E-C8086D511C37}"/>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(7) </a:t>
            </a:r>
          </a:p>
        </p:txBody>
      </p:sp>
    </p:spTree>
    <p:extLst>
      <p:ext uri="{BB962C8B-B14F-4D97-AF65-F5344CB8AC3E}">
        <p14:creationId xmlns:p14="http://schemas.microsoft.com/office/powerpoint/2010/main" val="330203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B2847-8CEA-4908-A8BC-A88A7FB84F01}"/>
              </a:ext>
            </a:extLst>
          </p:cNvPr>
          <p:cNvSpPr>
            <a:spLocks noGrp="1"/>
          </p:cNvSpPr>
          <p:nvPr>
            <p:ph type="title"/>
          </p:nvPr>
        </p:nvSpPr>
        <p:spPr>
          <a:xfrm>
            <a:off x="838200" y="2283907"/>
            <a:ext cx="4581698" cy="2775720"/>
          </a:xfrm>
        </p:spPr>
        <p:txBody>
          <a:bodyPr>
            <a:normAutofit/>
          </a:bodyPr>
          <a:lstStyle/>
          <a:p>
            <a:r>
              <a:rPr lang="en-US" sz="2000" dirty="0">
                <a:solidFill>
                  <a:srgbClr val="004B87"/>
                </a:solidFill>
              </a:rPr>
              <a:t>Photograph 4: Correct installation</a:t>
            </a:r>
          </a:p>
        </p:txBody>
      </p:sp>
      <p:pic>
        <p:nvPicPr>
          <p:cNvPr id="4" name="Picture 3">
            <a:extLst>
              <a:ext uri="{FF2B5EF4-FFF2-40B4-BE49-F238E27FC236}">
                <a16:creationId xmlns:a16="http://schemas.microsoft.com/office/drawing/2014/main" xmlns="" id="{3650B647-F9B2-4306-8AF3-701F1581EA03}"/>
              </a:ext>
            </a:extLst>
          </p:cNvPr>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5400000">
            <a:off x="6527561" y="381000"/>
            <a:ext cx="3880672" cy="6095999"/>
          </a:xfrm>
          <a:prstGeom prst="rect">
            <a:avLst/>
          </a:prstGeom>
          <a:noFill/>
          <a:ln>
            <a:noFill/>
          </a:ln>
        </p:spPr>
      </p:pic>
      <p:sp>
        <p:nvSpPr>
          <p:cNvPr id="5" name="Rectangle 4">
            <a:extLst>
              <a:ext uri="{FF2B5EF4-FFF2-40B4-BE49-F238E27FC236}">
                <a16:creationId xmlns:a16="http://schemas.microsoft.com/office/drawing/2014/main" xmlns="" id="{4298AA74-A844-41E8-B032-23F856BCE421}"/>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(8) </a:t>
            </a:r>
          </a:p>
        </p:txBody>
      </p:sp>
    </p:spTree>
    <p:extLst>
      <p:ext uri="{BB962C8B-B14F-4D97-AF65-F5344CB8AC3E}">
        <p14:creationId xmlns:p14="http://schemas.microsoft.com/office/powerpoint/2010/main" val="267148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E899F6-115D-44A2-91EE-1D2CC3B12F15}"/>
              </a:ext>
            </a:extLst>
          </p:cNvPr>
          <p:cNvSpPr>
            <a:spLocks noGrp="1"/>
          </p:cNvSpPr>
          <p:nvPr>
            <p:ph type="title"/>
          </p:nvPr>
        </p:nvSpPr>
        <p:spPr>
          <a:xfrm>
            <a:off x="804949" y="2265813"/>
            <a:ext cx="4132812" cy="2605446"/>
          </a:xfrm>
        </p:spPr>
        <p:txBody>
          <a:bodyPr>
            <a:normAutofit/>
          </a:bodyPr>
          <a:lstStyle/>
          <a:p>
            <a:r>
              <a:rPr lang="en-US" sz="2000" dirty="0">
                <a:solidFill>
                  <a:srgbClr val="004B87"/>
                </a:solidFill>
              </a:rPr>
              <a:t>Photograph 5: What’s wrong?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endParaRPr lang="en-US" sz="2000" dirty="0">
              <a:solidFill>
                <a:srgbClr val="004B87"/>
              </a:solidFill>
            </a:endParaRPr>
          </a:p>
        </p:txBody>
      </p:sp>
      <p:pic>
        <p:nvPicPr>
          <p:cNvPr id="5" name="Tijdelijke aanduiding voor inhoud 4">
            <a:extLst>
              <a:ext uri="{FF2B5EF4-FFF2-40B4-BE49-F238E27FC236}">
                <a16:creationId xmlns:a16="http://schemas.microsoft.com/office/drawing/2014/main" xmlns="" id="{288F3EE2-0738-48A0-82BB-0D00EAD99D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525" y="1476432"/>
            <a:ext cx="6235532" cy="4157021"/>
          </a:xfrm>
          <a:prstGeom prst="rect">
            <a:avLst/>
          </a:prstGeom>
        </p:spPr>
      </p:pic>
      <p:sp>
        <p:nvSpPr>
          <p:cNvPr id="4" name="Rectangle 3">
            <a:extLst>
              <a:ext uri="{FF2B5EF4-FFF2-40B4-BE49-F238E27FC236}">
                <a16:creationId xmlns:a16="http://schemas.microsoft.com/office/drawing/2014/main" xmlns="" id="{DBB6FB77-4557-46CE-8270-34C8F0378497}"/>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(9) </a:t>
            </a:r>
          </a:p>
        </p:txBody>
      </p:sp>
    </p:spTree>
    <p:extLst>
      <p:ext uri="{BB962C8B-B14F-4D97-AF65-F5344CB8AC3E}">
        <p14:creationId xmlns:p14="http://schemas.microsoft.com/office/powerpoint/2010/main" val="37748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B2847-8CEA-4908-A8BC-A88A7FB84F01}"/>
              </a:ext>
            </a:extLst>
          </p:cNvPr>
          <p:cNvSpPr>
            <a:spLocks noGrp="1"/>
          </p:cNvSpPr>
          <p:nvPr>
            <p:ph type="title"/>
          </p:nvPr>
        </p:nvSpPr>
        <p:spPr>
          <a:xfrm>
            <a:off x="895695" y="2234058"/>
            <a:ext cx="4058689" cy="2389884"/>
          </a:xfrm>
        </p:spPr>
        <p:txBody>
          <a:bodyPr>
            <a:normAutofit/>
          </a:bodyPr>
          <a:lstStyle/>
          <a:p>
            <a:r>
              <a:rPr lang="en-US" sz="2000" dirty="0">
                <a:solidFill>
                  <a:srgbClr val="004B87"/>
                </a:solidFill>
              </a:rPr>
              <a:t>Picture 5: Correct installation</a:t>
            </a:r>
            <a:br>
              <a:rPr lang="en-US" sz="2000" dirty="0">
                <a:solidFill>
                  <a:srgbClr val="004B87"/>
                </a:solidFill>
              </a:rPr>
            </a:br>
            <a:r>
              <a:rPr lang="en-US" sz="2000" dirty="0">
                <a:solidFill>
                  <a:srgbClr val="004B87"/>
                </a:solidFill>
              </a:rPr>
              <a:t/>
            </a:r>
            <a:br>
              <a:rPr lang="en-US" sz="2000" dirty="0">
                <a:solidFill>
                  <a:srgbClr val="004B87"/>
                </a:solidFill>
              </a:rPr>
            </a:br>
            <a:endParaRPr lang="en-US" sz="2000" dirty="0">
              <a:solidFill>
                <a:srgbClr val="004B87"/>
              </a:solidFill>
            </a:endParaRPr>
          </a:p>
        </p:txBody>
      </p:sp>
      <p:pic>
        <p:nvPicPr>
          <p:cNvPr id="8" name="Picture 7">
            <a:extLst>
              <a:ext uri="{FF2B5EF4-FFF2-40B4-BE49-F238E27FC236}">
                <a16:creationId xmlns:a16="http://schemas.microsoft.com/office/drawing/2014/main" xmlns="" id="{2BCDFFB0-FD30-4C3A-8066-21FBD3EE78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271" y="1567542"/>
            <a:ext cx="5769033" cy="3801602"/>
          </a:xfrm>
          <a:prstGeom prst="rect">
            <a:avLst/>
          </a:prstGeom>
        </p:spPr>
      </p:pic>
      <p:sp>
        <p:nvSpPr>
          <p:cNvPr id="4" name="Rectangle 3">
            <a:extLst>
              <a:ext uri="{FF2B5EF4-FFF2-40B4-BE49-F238E27FC236}">
                <a16:creationId xmlns:a16="http://schemas.microsoft.com/office/drawing/2014/main" xmlns="" id="{581E8FE0-40AD-45EB-BA26-60551A5BAC1C}"/>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(10) </a:t>
            </a:r>
          </a:p>
        </p:txBody>
      </p:sp>
    </p:spTree>
    <p:extLst>
      <p:ext uri="{BB962C8B-B14F-4D97-AF65-F5344CB8AC3E}">
        <p14:creationId xmlns:p14="http://schemas.microsoft.com/office/powerpoint/2010/main" val="162896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2417"/>
            <a:ext cx="10515600" cy="654171"/>
          </a:xfrm>
        </p:spPr>
        <p:txBody>
          <a:bodyPr/>
          <a:lstStyle/>
          <a:p>
            <a:r>
              <a:rPr lang="en-GB" dirty="0">
                <a:latin typeface="+mn-lt"/>
              </a:rPr>
              <a:t>Objectives of the training</a:t>
            </a:r>
          </a:p>
        </p:txBody>
      </p:sp>
      <p:sp>
        <p:nvSpPr>
          <p:cNvPr id="3" name="Content Placeholder 2"/>
          <p:cNvSpPr>
            <a:spLocks noGrp="1"/>
          </p:cNvSpPr>
          <p:nvPr>
            <p:ph type="subTitle" idx="10"/>
          </p:nvPr>
        </p:nvSpPr>
        <p:spPr>
          <a:xfrm>
            <a:off x="842442" y="2273192"/>
            <a:ext cx="11044757" cy="3252392"/>
          </a:xfrm>
        </p:spPr>
        <p:txBody>
          <a:bodyPr>
            <a:normAutofit/>
          </a:bodyPr>
          <a:lstStyle/>
          <a:p>
            <a:pPr marL="0" indent="0">
              <a:lnSpc>
                <a:spcPct val="100000"/>
              </a:lnSpc>
              <a:buNone/>
            </a:pPr>
            <a:r>
              <a:rPr lang="en-GB" b="1" dirty="0">
                <a:latin typeface="Calibri" panose="020F0502020204030204" pitchFamily="34" charset="0"/>
                <a:cs typeface="Calibri" panose="020F0502020204030204" pitchFamily="34" charset="0"/>
              </a:rPr>
              <a:t>After this training, </a:t>
            </a:r>
          </a:p>
          <a:p>
            <a:pPr>
              <a:lnSpc>
                <a:spcPct val="100000"/>
              </a:lnSpc>
            </a:pPr>
            <a:r>
              <a:rPr lang="en-GB" dirty="0">
                <a:solidFill>
                  <a:schemeClr val="accent1">
                    <a:lumMod val="50000"/>
                  </a:schemeClr>
                </a:solidFill>
              </a:rPr>
              <a:t>Participants know what SCADA is and how it works.</a:t>
            </a:r>
          </a:p>
          <a:p>
            <a:pPr>
              <a:lnSpc>
                <a:spcPct val="100000"/>
              </a:lnSpc>
            </a:pPr>
            <a:r>
              <a:rPr lang="en-GB" dirty="0">
                <a:solidFill>
                  <a:schemeClr val="accent1">
                    <a:lumMod val="50000"/>
                  </a:schemeClr>
                </a:solidFill>
              </a:rPr>
              <a:t>Participants will understand the application of SCADA. </a:t>
            </a:r>
            <a:endParaRPr lang="en-US" dirty="0">
              <a:solidFill>
                <a:schemeClr val="accent1">
                  <a:lumMod val="50000"/>
                </a:schemeClr>
              </a:solidFill>
            </a:endParaRPr>
          </a:p>
          <a:p>
            <a:pPr>
              <a:lnSpc>
                <a:spcPct val="100000"/>
              </a:lnSpc>
            </a:pPr>
            <a:r>
              <a:rPr lang="en-GB" dirty="0">
                <a:solidFill>
                  <a:schemeClr val="accent1">
                    <a:lumMod val="50000"/>
                  </a:schemeClr>
                </a:solidFill>
              </a:rPr>
              <a:t>Participants </a:t>
            </a:r>
            <a:r>
              <a:rPr lang="en-US" dirty="0">
                <a:solidFill>
                  <a:schemeClr val="accent1">
                    <a:lumMod val="50000"/>
                  </a:schemeClr>
                </a:solidFill>
              </a:rPr>
              <a:t>understand in what ways SCADA can help improve DMA management</a:t>
            </a:r>
            <a:r>
              <a:rPr lang="en-GB" dirty="0">
                <a:solidFill>
                  <a:schemeClr val="accent1">
                    <a:lumMod val="50000"/>
                  </a:schemeClr>
                </a:solidFill>
              </a:rPr>
              <a:t>. </a:t>
            </a:r>
            <a:endParaRPr lang="en-US" dirty="0">
              <a:solidFill>
                <a:schemeClr val="accent1">
                  <a:lumMod val="50000"/>
                </a:schemeClr>
              </a:solidFill>
            </a:endParaRPr>
          </a:p>
          <a:p>
            <a:pPr>
              <a:lnSpc>
                <a:spcPct val="100000"/>
              </a:lnSpc>
            </a:pPr>
            <a:r>
              <a:rPr lang="en-GB" dirty="0">
                <a:solidFill>
                  <a:schemeClr val="accent1">
                    <a:lumMod val="50000"/>
                  </a:schemeClr>
                </a:solidFill>
              </a:rPr>
              <a:t>Participants a</a:t>
            </a:r>
            <a:r>
              <a:rPr lang="en-US" dirty="0">
                <a:solidFill>
                  <a:schemeClr val="accent1">
                    <a:lumMod val="50000"/>
                  </a:schemeClr>
                </a:solidFill>
              </a:rPr>
              <a:t>re able to access SCADA data and use data from the SCADA system. </a:t>
            </a:r>
          </a:p>
          <a:p>
            <a:pPr lvl="0"/>
            <a:r>
              <a:rPr lang="en-GB" dirty="0">
                <a:solidFill>
                  <a:schemeClr val="accent1">
                    <a:lumMod val="50000"/>
                  </a:schemeClr>
                </a:solidFill>
              </a:rPr>
              <a:t>Participants </a:t>
            </a:r>
            <a:r>
              <a:rPr lang="en-US" dirty="0">
                <a:solidFill>
                  <a:schemeClr val="accent1">
                    <a:lumMod val="50000"/>
                  </a:schemeClr>
                </a:solidFill>
              </a:rPr>
              <a:t>know what the correct installation of the physical components of a SCADA system looks like.</a:t>
            </a: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033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350540"/>
            <a:ext cx="4049684" cy="2709086"/>
          </a:xfrm>
        </p:spPr>
        <p:txBody>
          <a:bodyPr>
            <a:normAutofit/>
          </a:bodyPr>
          <a:lstStyle/>
          <a:p>
            <a:r>
              <a:rPr lang="en-US" sz="2000" dirty="0">
                <a:solidFill>
                  <a:srgbClr val="004B87"/>
                </a:solidFill>
              </a:rPr>
              <a:t>Photograph 6: What’s wrong? </a:t>
            </a:r>
            <a:br>
              <a:rPr lang="en-US" sz="2000" dirty="0">
                <a:solidFill>
                  <a:srgbClr val="004B87"/>
                </a:solidFill>
              </a:rPr>
            </a:br>
            <a:endParaRPr lang="en-GB" sz="2000" dirty="0">
              <a:solidFill>
                <a:srgbClr val="004B87"/>
              </a:solidFill>
            </a:endParaRPr>
          </a:p>
        </p:txBody>
      </p:sp>
      <p:pic>
        <p:nvPicPr>
          <p:cNvPr id="4" name="Picture 3"/>
          <p:cNvPicPr>
            <a:picLocks noChangeAspect="1"/>
          </p:cNvPicPr>
          <p:nvPr/>
        </p:nvPicPr>
        <p:blipFill>
          <a:blip r:embed="rId2"/>
          <a:stretch>
            <a:fillRect/>
          </a:stretch>
        </p:blipFill>
        <p:spPr>
          <a:xfrm>
            <a:off x="5054138" y="1798375"/>
            <a:ext cx="6242166" cy="3684084"/>
          </a:xfrm>
          <a:prstGeom prst="rect">
            <a:avLst/>
          </a:prstGeom>
        </p:spPr>
      </p:pic>
      <p:sp>
        <p:nvSpPr>
          <p:cNvPr id="5" name="Rectangle 4">
            <a:extLst>
              <a:ext uri="{FF2B5EF4-FFF2-40B4-BE49-F238E27FC236}">
                <a16:creationId xmlns:a16="http://schemas.microsoft.com/office/drawing/2014/main" xmlns="" id="{D5CFB2D4-3F31-4BEC-ADFA-1134B3AB5528}"/>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(11) </a:t>
            </a:r>
          </a:p>
        </p:txBody>
      </p:sp>
    </p:spTree>
    <p:extLst>
      <p:ext uri="{BB962C8B-B14F-4D97-AF65-F5344CB8AC3E}">
        <p14:creationId xmlns:p14="http://schemas.microsoft.com/office/powerpoint/2010/main" val="16168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MINE\Desktop\New folder\IMG_20161116_084255.jpg">
            <a:extLst>
              <a:ext uri="{FF2B5EF4-FFF2-40B4-BE49-F238E27FC236}">
                <a16:creationId xmlns:a16="http://schemas.microsoft.com/office/drawing/2014/main" xmlns="" id="{C87B0B79-1C37-4B5C-9ECF-B827253171F6}"/>
              </a:ext>
            </a:extLst>
          </p:cNvPr>
          <p:cNvPicPr>
            <a:picLocks noChangeAspect="1" noChangeArrowheads="1"/>
          </p:cNvPicPr>
          <p:nvPr/>
        </p:nvPicPr>
        <p:blipFill>
          <a:blip r:embed="rId2" cstate="print"/>
          <a:srcRect/>
          <a:stretch>
            <a:fillRect/>
          </a:stretch>
        </p:blipFill>
        <p:spPr bwMode="auto">
          <a:xfrm>
            <a:off x="1031022" y="3075708"/>
            <a:ext cx="4729018" cy="2660074"/>
          </a:xfrm>
          <a:prstGeom prst="rect">
            <a:avLst/>
          </a:prstGeom>
          <a:noFill/>
        </p:spPr>
      </p:pic>
      <p:pic>
        <p:nvPicPr>
          <p:cNvPr id="5" name="Picture 3" descr="C:\Users\MINE\Desktop\New folder\IMG_20161116_084323.jpg">
            <a:extLst>
              <a:ext uri="{FF2B5EF4-FFF2-40B4-BE49-F238E27FC236}">
                <a16:creationId xmlns:a16="http://schemas.microsoft.com/office/drawing/2014/main" xmlns="" id="{52AF3D82-C46F-4417-A271-D69CFCED831F}"/>
              </a:ext>
            </a:extLst>
          </p:cNvPr>
          <p:cNvPicPr>
            <a:picLocks noChangeAspect="1" noChangeArrowheads="1"/>
          </p:cNvPicPr>
          <p:nvPr/>
        </p:nvPicPr>
        <p:blipFill>
          <a:blip r:embed="rId3" cstate="print"/>
          <a:srcRect/>
          <a:stretch>
            <a:fillRect/>
          </a:stretch>
        </p:blipFill>
        <p:spPr bwMode="auto">
          <a:xfrm>
            <a:off x="6467875" y="1798375"/>
            <a:ext cx="4828429" cy="3261251"/>
          </a:xfrm>
          <a:prstGeom prst="rect">
            <a:avLst/>
          </a:prstGeom>
          <a:noFill/>
        </p:spPr>
      </p:pic>
      <p:sp>
        <p:nvSpPr>
          <p:cNvPr id="6" name="Title 1">
            <a:extLst>
              <a:ext uri="{FF2B5EF4-FFF2-40B4-BE49-F238E27FC236}">
                <a16:creationId xmlns:a16="http://schemas.microsoft.com/office/drawing/2014/main" xmlns="" id="{DEADDFAC-C287-45EA-BC91-A2961947FB6E}"/>
              </a:ext>
            </a:extLst>
          </p:cNvPr>
          <p:cNvSpPr txBox="1">
            <a:spLocks/>
          </p:cNvSpPr>
          <p:nvPr/>
        </p:nvSpPr>
        <p:spPr>
          <a:xfrm>
            <a:off x="911860" y="2029130"/>
            <a:ext cx="4348942" cy="134011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US" sz="2000" dirty="0">
                <a:solidFill>
                  <a:srgbClr val="004B87"/>
                </a:solidFill>
              </a:rPr>
              <a:t>Picture 6: Correct installation</a:t>
            </a:r>
            <a:br>
              <a:rPr lang="en-US" sz="2000" dirty="0">
                <a:solidFill>
                  <a:srgbClr val="004B87"/>
                </a:solidFill>
              </a:rPr>
            </a:br>
            <a:r>
              <a:rPr lang="en-US" sz="2000" dirty="0">
                <a:solidFill>
                  <a:srgbClr val="004B87"/>
                </a:solidFill>
              </a:rPr>
              <a:t/>
            </a:r>
            <a:br>
              <a:rPr lang="en-US" sz="2000" dirty="0">
                <a:solidFill>
                  <a:srgbClr val="004B87"/>
                </a:solidFill>
              </a:rPr>
            </a:br>
            <a:r>
              <a:rPr lang="en-US" sz="2000" dirty="0">
                <a:solidFill>
                  <a:srgbClr val="004B87"/>
                </a:solidFill>
              </a:rPr>
              <a:t/>
            </a:r>
            <a:br>
              <a:rPr lang="en-US" sz="2000" dirty="0">
                <a:solidFill>
                  <a:srgbClr val="004B87"/>
                </a:solidFill>
              </a:rPr>
            </a:br>
            <a:endParaRPr lang="en-US" sz="2000" dirty="0">
              <a:solidFill>
                <a:srgbClr val="004B87"/>
              </a:solidFill>
            </a:endParaRPr>
          </a:p>
        </p:txBody>
      </p:sp>
      <p:sp>
        <p:nvSpPr>
          <p:cNvPr id="7" name="Rectangle 6">
            <a:extLst>
              <a:ext uri="{FF2B5EF4-FFF2-40B4-BE49-F238E27FC236}">
                <a16:creationId xmlns:a16="http://schemas.microsoft.com/office/drawing/2014/main" xmlns="" id="{F6C639CE-891F-4D26-91F7-3BF058EA6DC3}"/>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(12) </a:t>
            </a:r>
          </a:p>
        </p:txBody>
      </p:sp>
    </p:spTree>
    <p:extLst>
      <p:ext uri="{BB962C8B-B14F-4D97-AF65-F5344CB8AC3E}">
        <p14:creationId xmlns:p14="http://schemas.microsoft.com/office/powerpoint/2010/main" val="296207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Proper installation &amp; maintenance (1) </a:t>
            </a:r>
          </a:p>
        </p:txBody>
      </p:sp>
      <p:sp>
        <p:nvSpPr>
          <p:cNvPr id="3" name="Subtitle 2"/>
          <p:cNvSpPr>
            <a:spLocks noGrp="1"/>
          </p:cNvSpPr>
          <p:nvPr>
            <p:ph type="subTitle" idx="10"/>
          </p:nvPr>
        </p:nvSpPr>
        <p:spPr/>
        <p:txBody>
          <a:bodyPr>
            <a:normAutofit/>
          </a:bodyPr>
          <a:lstStyle/>
          <a:p>
            <a:pPr marL="0" indent="0">
              <a:buNone/>
            </a:pPr>
            <a:r>
              <a:rPr lang="en-GB" dirty="0"/>
              <a:t>Question to you:</a:t>
            </a:r>
          </a:p>
          <a:p>
            <a:endParaRPr lang="en-GB" dirty="0"/>
          </a:p>
          <a:p>
            <a:pPr marL="0" indent="0">
              <a:buNone/>
            </a:pPr>
            <a:r>
              <a:rPr lang="en-GB" dirty="0"/>
              <a:t>Why is  proper installation &amp; maintenance important?</a:t>
            </a:r>
          </a:p>
        </p:txBody>
      </p:sp>
    </p:spTree>
    <p:extLst>
      <p:ext uri="{BB962C8B-B14F-4D97-AF65-F5344CB8AC3E}">
        <p14:creationId xmlns:p14="http://schemas.microsoft.com/office/powerpoint/2010/main" val="1984067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Proper installation &amp; maintenance (2) </a:t>
            </a:r>
          </a:p>
        </p:txBody>
      </p:sp>
      <p:sp>
        <p:nvSpPr>
          <p:cNvPr id="3" name="Subtitle 2"/>
          <p:cNvSpPr>
            <a:spLocks noGrp="1"/>
          </p:cNvSpPr>
          <p:nvPr>
            <p:ph type="subTitle" idx="10"/>
          </p:nvPr>
        </p:nvSpPr>
        <p:spPr>
          <a:xfrm>
            <a:off x="842443" y="2390358"/>
            <a:ext cx="10498200" cy="3495054"/>
          </a:xfrm>
        </p:spPr>
        <p:txBody>
          <a:bodyPr>
            <a:normAutofit/>
          </a:bodyPr>
          <a:lstStyle/>
          <a:p>
            <a:pPr marL="0" indent="0">
              <a:buNone/>
            </a:pPr>
            <a:r>
              <a:rPr lang="en-GB" dirty="0"/>
              <a:t>Answer: Importance of proper installation and maintenance.</a:t>
            </a:r>
          </a:p>
          <a:p>
            <a:endParaRPr lang="en-GB" dirty="0"/>
          </a:p>
          <a:p>
            <a:r>
              <a:rPr lang="en-GB" dirty="0"/>
              <a:t>Life expectancy of equipment </a:t>
            </a:r>
          </a:p>
          <a:p>
            <a:r>
              <a:rPr lang="en-GB" dirty="0"/>
              <a:t>Cost reduction  </a:t>
            </a:r>
          </a:p>
          <a:p>
            <a:r>
              <a:rPr lang="en-GB" dirty="0"/>
              <a:t>Safety</a:t>
            </a:r>
          </a:p>
        </p:txBody>
      </p:sp>
    </p:spTree>
    <p:extLst>
      <p:ext uri="{BB962C8B-B14F-4D97-AF65-F5344CB8AC3E}">
        <p14:creationId xmlns:p14="http://schemas.microsoft.com/office/powerpoint/2010/main" val="3558118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7828E6-A7FB-4E57-9FBB-037D8FD01F5B}"/>
              </a:ext>
            </a:extLst>
          </p:cNvPr>
          <p:cNvSpPr>
            <a:spLocks noGrp="1"/>
          </p:cNvSpPr>
          <p:nvPr>
            <p:ph type="title"/>
          </p:nvPr>
        </p:nvSpPr>
        <p:spPr/>
        <p:txBody>
          <a:bodyPr/>
          <a:lstStyle/>
          <a:p>
            <a:r>
              <a:rPr lang="en-US" dirty="0"/>
              <a:t>Importance of the site survey and pay attention to the detail</a:t>
            </a:r>
          </a:p>
        </p:txBody>
      </p:sp>
      <p:sp>
        <p:nvSpPr>
          <p:cNvPr id="3" name="Subtitle 2">
            <a:extLst>
              <a:ext uri="{FF2B5EF4-FFF2-40B4-BE49-F238E27FC236}">
                <a16:creationId xmlns:a16="http://schemas.microsoft.com/office/drawing/2014/main" xmlns="" id="{7FA02FAD-B0B7-4B97-8003-649197027952}"/>
              </a:ext>
            </a:extLst>
          </p:cNvPr>
          <p:cNvSpPr>
            <a:spLocks noGrp="1"/>
          </p:cNvSpPr>
          <p:nvPr>
            <p:ph type="subTitle" idx="10"/>
          </p:nvPr>
        </p:nvSpPr>
        <p:spPr/>
        <p:txBody>
          <a:bodyPr/>
          <a:lstStyle/>
          <a:p>
            <a:r>
              <a:rPr lang="en-GB" dirty="0"/>
              <a:t>After equipment has been installed, a site survey visit needs to be conducted to check if the equipment is installed properly.</a:t>
            </a:r>
          </a:p>
          <a:p>
            <a:r>
              <a:rPr lang="en-GB" dirty="0"/>
              <a:t>Is everything installed properly according to the contract.</a:t>
            </a:r>
          </a:p>
          <a:p>
            <a:endParaRPr lang="en-GB" dirty="0"/>
          </a:p>
          <a:p>
            <a:pPr marL="0" indent="0">
              <a:buNone/>
            </a:pPr>
            <a:r>
              <a:rPr lang="en-GB" dirty="0"/>
              <a:t>Let's have a look on some photographs and reflect… </a:t>
            </a:r>
            <a:endParaRPr lang="en-US" dirty="0"/>
          </a:p>
        </p:txBody>
      </p:sp>
    </p:spTree>
    <p:extLst>
      <p:ext uri="{BB962C8B-B14F-4D97-AF65-F5344CB8AC3E}">
        <p14:creationId xmlns:p14="http://schemas.microsoft.com/office/powerpoint/2010/main" val="4255943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DA5F09-A613-45BD-B075-D693DE48A93F}"/>
              </a:ext>
            </a:extLst>
          </p:cNvPr>
          <p:cNvSpPr>
            <a:spLocks noGrp="1"/>
          </p:cNvSpPr>
          <p:nvPr>
            <p:ph type="title"/>
          </p:nvPr>
        </p:nvSpPr>
        <p:spPr>
          <a:xfrm>
            <a:off x="842443" y="1352320"/>
            <a:ext cx="10515600" cy="654171"/>
          </a:xfrm>
        </p:spPr>
        <p:txBody>
          <a:bodyPr/>
          <a:lstStyle/>
          <a:p>
            <a:r>
              <a:rPr lang="en-GB" dirty="0"/>
              <a:t>Site survey</a:t>
            </a:r>
            <a:endParaRPr lang="en-US" dirty="0"/>
          </a:p>
        </p:txBody>
      </p:sp>
      <p:pic>
        <p:nvPicPr>
          <p:cNvPr id="4" name="Afbeelding 5">
            <a:extLst>
              <a:ext uri="{FF2B5EF4-FFF2-40B4-BE49-F238E27FC236}">
                <a16:creationId xmlns:a16="http://schemas.microsoft.com/office/drawing/2014/main" xmlns="" id="{28C76120-AAFA-41EA-9CEF-9755F27904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443" y="2396172"/>
            <a:ext cx="4664263" cy="3109508"/>
          </a:xfrm>
          <a:prstGeom prst="rect">
            <a:avLst/>
          </a:prstGeom>
        </p:spPr>
      </p:pic>
      <p:cxnSp>
        <p:nvCxnSpPr>
          <p:cNvPr id="5" name="Rechte verbindingslijn met pijl 10">
            <a:extLst>
              <a:ext uri="{FF2B5EF4-FFF2-40B4-BE49-F238E27FC236}">
                <a16:creationId xmlns:a16="http://schemas.microsoft.com/office/drawing/2014/main" xmlns="" id="{895A9E60-996A-4F52-86D1-2B31771E52EA}"/>
              </a:ext>
            </a:extLst>
          </p:cNvPr>
          <p:cNvCxnSpPr>
            <a:cxnSpLocks/>
            <a:stCxn id="7" idx="2"/>
          </p:cNvCxnSpPr>
          <p:nvPr/>
        </p:nvCxnSpPr>
        <p:spPr>
          <a:xfrm flipH="1">
            <a:off x="3940629" y="1998651"/>
            <a:ext cx="315198" cy="15174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kstvak 13">
            <a:extLst>
              <a:ext uri="{FF2B5EF4-FFF2-40B4-BE49-F238E27FC236}">
                <a16:creationId xmlns:a16="http://schemas.microsoft.com/office/drawing/2014/main" xmlns="" id="{459AEE27-4CCA-4DC2-8992-70FB6BB7D6A9}"/>
              </a:ext>
            </a:extLst>
          </p:cNvPr>
          <p:cNvSpPr txBox="1"/>
          <p:nvPr/>
        </p:nvSpPr>
        <p:spPr>
          <a:xfrm>
            <a:off x="3483063" y="1352320"/>
            <a:ext cx="1545527" cy="646331"/>
          </a:xfrm>
          <a:prstGeom prst="rect">
            <a:avLst/>
          </a:prstGeom>
          <a:noFill/>
        </p:spPr>
        <p:txBody>
          <a:bodyPr wrap="square" rtlCol="0">
            <a:spAutoFit/>
          </a:bodyPr>
          <a:lstStyle/>
          <a:p>
            <a:r>
              <a:rPr lang="nl-NL" dirty="0" err="1">
                <a:solidFill>
                  <a:srgbClr val="FF0000"/>
                </a:solidFill>
              </a:rPr>
              <a:t>This</a:t>
            </a:r>
            <a:r>
              <a:rPr lang="nl-NL" dirty="0">
                <a:solidFill>
                  <a:srgbClr val="FF0000"/>
                </a:solidFill>
              </a:rPr>
              <a:t> is </a:t>
            </a:r>
            <a:r>
              <a:rPr lang="nl-NL" dirty="0" err="1">
                <a:solidFill>
                  <a:srgbClr val="FF0000"/>
                </a:solidFill>
              </a:rPr>
              <a:t>what</a:t>
            </a:r>
            <a:r>
              <a:rPr lang="nl-NL" dirty="0">
                <a:solidFill>
                  <a:srgbClr val="FF0000"/>
                </a:solidFill>
              </a:rPr>
              <a:t> </a:t>
            </a:r>
            <a:r>
              <a:rPr lang="nl-NL" dirty="0" err="1">
                <a:solidFill>
                  <a:srgbClr val="FF0000"/>
                </a:solidFill>
              </a:rPr>
              <a:t>you</a:t>
            </a:r>
            <a:r>
              <a:rPr lang="nl-NL" dirty="0">
                <a:solidFill>
                  <a:srgbClr val="FF0000"/>
                </a:solidFill>
              </a:rPr>
              <a:t> get</a:t>
            </a:r>
          </a:p>
        </p:txBody>
      </p:sp>
      <p:pic>
        <p:nvPicPr>
          <p:cNvPr id="8" name="Tijdelijke aanduiding voor inhoud 4">
            <a:extLst>
              <a:ext uri="{FF2B5EF4-FFF2-40B4-BE49-F238E27FC236}">
                <a16:creationId xmlns:a16="http://schemas.microsoft.com/office/drawing/2014/main" xmlns="" id="{DBC08EA5-91E4-499D-B56B-ABD571EFFD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450966"/>
            <a:ext cx="4582070" cy="3054714"/>
          </a:xfrm>
          <a:prstGeom prst="rect">
            <a:avLst/>
          </a:prstGeom>
        </p:spPr>
      </p:pic>
      <p:cxnSp>
        <p:nvCxnSpPr>
          <p:cNvPr id="9" name="Rechte verbindingslijn met pijl 15">
            <a:extLst>
              <a:ext uri="{FF2B5EF4-FFF2-40B4-BE49-F238E27FC236}">
                <a16:creationId xmlns:a16="http://schemas.microsoft.com/office/drawing/2014/main" xmlns="" id="{85B3EECE-3B50-4A80-B744-9C8CE2C677B1}"/>
              </a:ext>
            </a:extLst>
          </p:cNvPr>
          <p:cNvCxnSpPr>
            <a:cxnSpLocks/>
          </p:cNvCxnSpPr>
          <p:nvPr/>
        </p:nvCxnSpPr>
        <p:spPr>
          <a:xfrm flipH="1">
            <a:off x="8643393" y="1873371"/>
            <a:ext cx="346294" cy="1866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kstvak 11">
            <a:extLst>
              <a:ext uri="{FF2B5EF4-FFF2-40B4-BE49-F238E27FC236}">
                <a16:creationId xmlns:a16="http://schemas.microsoft.com/office/drawing/2014/main" xmlns="" id="{A0A21B78-F992-4323-BC95-9B2CF8F39822}"/>
              </a:ext>
            </a:extLst>
          </p:cNvPr>
          <p:cNvSpPr txBox="1"/>
          <p:nvPr/>
        </p:nvSpPr>
        <p:spPr>
          <a:xfrm>
            <a:off x="8233119" y="1227040"/>
            <a:ext cx="1513135" cy="646331"/>
          </a:xfrm>
          <a:prstGeom prst="rect">
            <a:avLst/>
          </a:prstGeom>
          <a:noFill/>
        </p:spPr>
        <p:txBody>
          <a:bodyPr wrap="square" rtlCol="0">
            <a:spAutoFit/>
          </a:bodyPr>
          <a:lstStyle/>
          <a:p>
            <a:r>
              <a:rPr lang="nl-NL" dirty="0"/>
              <a:t>This is what you pay for</a:t>
            </a:r>
          </a:p>
        </p:txBody>
      </p:sp>
    </p:spTree>
    <p:extLst>
      <p:ext uri="{BB962C8B-B14F-4D97-AF65-F5344CB8AC3E}">
        <p14:creationId xmlns:p14="http://schemas.microsoft.com/office/powerpoint/2010/main" val="201271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 attention to the details! (1)</a:t>
            </a:r>
          </a:p>
        </p:txBody>
      </p:sp>
      <p:pic>
        <p:nvPicPr>
          <p:cNvPr id="5" name="Picture 4"/>
          <p:cNvPicPr>
            <a:picLocks noChangeAspect="1"/>
          </p:cNvPicPr>
          <p:nvPr/>
        </p:nvPicPr>
        <p:blipFill>
          <a:blip r:embed="rId3"/>
          <a:stretch>
            <a:fillRect/>
          </a:stretch>
        </p:blipFill>
        <p:spPr>
          <a:xfrm>
            <a:off x="5200650" y="1190507"/>
            <a:ext cx="6991350" cy="5667493"/>
          </a:xfrm>
          <a:prstGeom prst="rect">
            <a:avLst/>
          </a:prstGeom>
        </p:spPr>
      </p:pic>
      <p:sp>
        <p:nvSpPr>
          <p:cNvPr id="7" name="TextBox 6"/>
          <p:cNvSpPr txBox="1"/>
          <p:nvPr/>
        </p:nvSpPr>
        <p:spPr>
          <a:xfrm>
            <a:off x="740229" y="2701704"/>
            <a:ext cx="4114800" cy="2046009"/>
          </a:xfrm>
          <a:prstGeom prst="rect">
            <a:avLst/>
          </a:prstGeom>
          <a:noFill/>
        </p:spPr>
        <p:txBody>
          <a:bodyPr wrap="square" rtlCol="0">
            <a:spAutoFit/>
          </a:bodyPr>
          <a:lstStyle/>
          <a:p>
            <a:pPr defTabSz="457200">
              <a:lnSpc>
                <a:spcPct val="130000"/>
              </a:lnSpc>
              <a:spcBef>
                <a:spcPct val="0"/>
              </a:spcBef>
            </a:pPr>
            <a:r>
              <a:rPr lang="en-GB" sz="2000" dirty="0">
                <a:solidFill>
                  <a:srgbClr val="004B87"/>
                </a:solidFill>
                <a:latin typeface="Verdana"/>
                <a:cs typeface="Verdana"/>
              </a:rPr>
              <a:t>The site acceptance test is of great importance.</a:t>
            </a:r>
          </a:p>
          <a:p>
            <a:pPr defTabSz="457200">
              <a:lnSpc>
                <a:spcPct val="130000"/>
              </a:lnSpc>
              <a:spcBef>
                <a:spcPct val="0"/>
              </a:spcBef>
            </a:pPr>
            <a:endParaRPr lang="en-GB" sz="2000" dirty="0">
              <a:solidFill>
                <a:srgbClr val="004B87"/>
              </a:solidFill>
              <a:latin typeface="Verdana"/>
              <a:cs typeface="Verdana"/>
            </a:endParaRPr>
          </a:p>
          <a:p>
            <a:pPr defTabSz="457200">
              <a:lnSpc>
                <a:spcPct val="130000"/>
              </a:lnSpc>
              <a:spcBef>
                <a:spcPct val="0"/>
              </a:spcBef>
            </a:pPr>
            <a:r>
              <a:rPr lang="en-GB" sz="2000" dirty="0">
                <a:solidFill>
                  <a:srgbClr val="004B87"/>
                </a:solidFill>
                <a:latin typeface="Verdana"/>
                <a:cs typeface="Verdana"/>
              </a:rPr>
              <a:t>Here you check if the quality of installation is good enough.</a:t>
            </a:r>
          </a:p>
        </p:txBody>
      </p:sp>
    </p:spTree>
    <p:extLst>
      <p:ext uri="{BB962C8B-B14F-4D97-AF65-F5344CB8AC3E}">
        <p14:creationId xmlns:p14="http://schemas.microsoft.com/office/powerpoint/2010/main" val="798353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8D25D0-72CA-4080-A031-9F6E08A655FD}"/>
              </a:ext>
            </a:extLst>
          </p:cNvPr>
          <p:cNvSpPr>
            <a:spLocks noGrp="1"/>
          </p:cNvSpPr>
          <p:nvPr>
            <p:ph type="title"/>
          </p:nvPr>
        </p:nvSpPr>
        <p:spPr>
          <a:xfrm>
            <a:off x="838199" y="2273191"/>
            <a:ext cx="3167149" cy="1800045"/>
          </a:xfrm>
        </p:spPr>
        <p:txBody>
          <a:bodyPr>
            <a:normAutofit/>
          </a:bodyPr>
          <a:lstStyle/>
          <a:p>
            <a:r>
              <a:rPr lang="en-US" sz="2000" dirty="0">
                <a:solidFill>
                  <a:srgbClr val="004B87"/>
                </a:solidFill>
                <a:ea typeface="+mn-ea"/>
              </a:rPr>
              <a:t>Wires and cables should be lined up ,coated and tagged. Connections should be watertight.  </a:t>
            </a:r>
          </a:p>
        </p:txBody>
      </p:sp>
      <p:pic>
        <p:nvPicPr>
          <p:cNvPr id="7" name="Picture 6">
            <a:extLst>
              <a:ext uri="{FF2B5EF4-FFF2-40B4-BE49-F238E27FC236}">
                <a16:creationId xmlns:a16="http://schemas.microsoft.com/office/drawing/2014/main" xmlns="" id="{6AB4361B-F5EF-4C08-8638-B4CC4DCF94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039942" y="2162204"/>
            <a:ext cx="3202871" cy="3424845"/>
          </a:xfrm>
          <a:prstGeom prst="rect">
            <a:avLst/>
          </a:prstGeom>
        </p:spPr>
      </p:pic>
      <p:sp>
        <p:nvSpPr>
          <p:cNvPr id="6" name="Title 1">
            <a:extLst>
              <a:ext uri="{FF2B5EF4-FFF2-40B4-BE49-F238E27FC236}">
                <a16:creationId xmlns:a16="http://schemas.microsoft.com/office/drawing/2014/main" xmlns="" id="{BB23FAFE-90F4-46FD-A091-1414E2116C21}"/>
              </a:ext>
            </a:extLst>
          </p:cNvPr>
          <p:cNvSpPr txBox="1">
            <a:spLocks/>
          </p:cNvSpPr>
          <p:nvPr/>
        </p:nvSpPr>
        <p:spPr>
          <a:xfrm>
            <a:off x="838200" y="1619020"/>
            <a:ext cx="10515600" cy="6541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GB" dirty="0"/>
              <a:t>Pay attention to the details! (2)</a:t>
            </a:r>
          </a:p>
        </p:txBody>
      </p:sp>
      <p:pic>
        <p:nvPicPr>
          <p:cNvPr id="8" name="Picture 7" descr="A picture containing indoor, sitting, black, floor&#10;&#10;Description automatically generated">
            <a:extLst>
              <a:ext uri="{FF2B5EF4-FFF2-40B4-BE49-F238E27FC236}">
                <a16:creationId xmlns:a16="http://schemas.microsoft.com/office/drawing/2014/main" xmlns="" id="{A9F4469D-3F46-46A9-8699-8CA9F5E952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r="3626" b="-6030"/>
          <a:stretch/>
        </p:blipFill>
        <p:spPr>
          <a:xfrm>
            <a:off x="4056611" y="2273189"/>
            <a:ext cx="3167149" cy="3386117"/>
          </a:xfrm>
          <a:prstGeom prst="rect">
            <a:avLst/>
          </a:prstGeom>
        </p:spPr>
      </p:pic>
      <p:cxnSp>
        <p:nvCxnSpPr>
          <p:cNvPr id="9" name="Rechte verbindingslijn met pijl 10">
            <a:extLst>
              <a:ext uri="{FF2B5EF4-FFF2-40B4-BE49-F238E27FC236}">
                <a16:creationId xmlns:a16="http://schemas.microsoft.com/office/drawing/2014/main" xmlns="" id="{96B94D89-3B6E-4B9F-B3DC-8EE05BC4EABC}"/>
              </a:ext>
            </a:extLst>
          </p:cNvPr>
          <p:cNvCxnSpPr>
            <a:cxnSpLocks/>
            <a:stCxn id="10" idx="2"/>
          </p:cNvCxnSpPr>
          <p:nvPr/>
        </p:nvCxnSpPr>
        <p:spPr>
          <a:xfrm flipH="1">
            <a:off x="5950635" y="2153549"/>
            <a:ext cx="750938" cy="2066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13">
            <a:extLst>
              <a:ext uri="{FF2B5EF4-FFF2-40B4-BE49-F238E27FC236}">
                <a16:creationId xmlns:a16="http://schemas.microsoft.com/office/drawing/2014/main" xmlns="" id="{C6973D2A-AAF2-4B07-B472-4C1BCCC2F42D}"/>
              </a:ext>
            </a:extLst>
          </p:cNvPr>
          <p:cNvSpPr txBox="1"/>
          <p:nvPr/>
        </p:nvSpPr>
        <p:spPr>
          <a:xfrm>
            <a:off x="5928809" y="1507218"/>
            <a:ext cx="1545527" cy="646331"/>
          </a:xfrm>
          <a:prstGeom prst="rect">
            <a:avLst/>
          </a:prstGeom>
          <a:noFill/>
        </p:spPr>
        <p:txBody>
          <a:bodyPr wrap="square" rtlCol="0">
            <a:spAutoFit/>
          </a:bodyPr>
          <a:lstStyle/>
          <a:p>
            <a:r>
              <a:rPr lang="nl-NL" dirty="0" err="1">
                <a:solidFill>
                  <a:srgbClr val="FF0000"/>
                </a:solidFill>
              </a:rPr>
              <a:t>This</a:t>
            </a:r>
            <a:r>
              <a:rPr lang="nl-NL" dirty="0">
                <a:solidFill>
                  <a:srgbClr val="FF0000"/>
                </a:solidFill>
              </a:rPr>
              <a:t> is </a:t>
            </a:r>
            <a:r>
              <a:rPr lang="nl-NL" dirty="0" err="1">
                <a:solidFill>
                  <a:srgbClr val="FF0000"/>
                </a:solidFill>
              </a:rPr>
              <a:t>what</a:t>
            </a:r>
            <a:r>
              <a:rPr lang="nl-NL" dirty="0">
                <a:solidFill>
                  <a:srgbClr val="FF0000"/>
                </a:solidFill>
              </a:rPr>
              <a:t> </a:t>
            </a:r>
            <a:r>
              <a:rPr lang="nl-NL" dirty="0" err="1">
                <a:solidFill>
                  <a:srgbClr val="FF0000"/>
                </a:solidFill>
              </a:rPr>
              <a:t>you</a:t>
            </a:r>
            <a:r>
              <a:rPr lang="nl-NL" dirty="0">
                <a:solidFill>
                  <a:srgbClr val="FF0000"/>
                </a:solidFill>
              </a:rPr>
              <a:t> get</a:t>
            </a:r>
          </a:p>
        </p:txBody>
      </p:sp>
      <p:cxnSp>
        <p:nvCxnSpPr>
          <p:cNvPr id="11" name="Rechte verbindingslijn met pijl 15">
            <a:extLst>
              <a:ext uri="{FF2B5EF4-FFF2-40B4-BE49-F238E27FC236}">
                <a16:creationId xmlns:a16="http://schemas.microsoft.com/office/drawing/2014/main" xmlns="" id="{7AD68E63-3645-40EA-B0A9-FEE530F2DBE7}"/>
              </a:ext>
            </a:extLst>
          </p:cNvPr>
          <p:cNvCxnSpPr>
            <a:cxnSpLocks/>
          </p:cNvCxnSpPr>
          <p:nvPr/>
        </p:nvCxnSpPr>
        <p:spPr>
          <a:xfrm flipH="1">
            <a:off x="9875520" y="2057422"/>
            <a:ext cx="424764" cy="278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xmlns="" id="{0A08B2F3-D6B4-4878-976E-076C481ECED7}"/>
              </a:ext>
            </a:extLst>
          </p:cNvPr>
          <p:cNvSpPr txBox="1"/>
          <p:nvPr/>
        </p:nvSpPr>
        <p:spPr>
          <a:xfrm>
            <a:off x="9370570" y="1371174"/>
            <a:ext cx="1513135" cy="646331"/>
          </a:xfrm>
          <a:prstGeom prst="rect">
            <a:avLst/>
          </a:prstGeom>
          <a:noFill/>
        </p:spPr>
        <p:txBody>
          <a:bodyPr wrap="square" rtlCol="0">
            <a:spAutoFit/>
          </a:bodyPr>
          <a:lstStyle/>
          <a:p>
            <a:r>
              <a:rPr lang="nl-NL" dirty="0"/>
              <a:t>This is what you pay for</a:t>
            </a:r>
          </a:p>
        </p:txBody>
      </p:sp>
    </p:spTree>
    <p:extLst>
      <p:ext uri="{BB962C8B-B14F-4D97-AF65-F5344CB8AC3E}">
        <p14:creationId xmlns:p14="http://schemas.microsoft.com/office/powerpoint/2010/main" val="9590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005E53-5B21-4175-BBE2-212891624404}"/>
              </a:ext>
            </a:extLst>
          </p:cNvPr>
          <p:cNvSpPr>
            <a:spLocks noGrp="1"/>
          </p:cNvSpPr>
          <p:nvPr>
            <p:ph type="title"/>
          </p:nvPr>
        </p:nvSpPr>
        <p:spPr>
          <a:xfrm>
            <a:off x="838200" y="2273191"/>
            <a:ext cx="2851484" cy="2753475"/>
          </a:xfrm>
        </p:spPr>
        <p:txBody>
          <a:bodyPr/>
          <a:lstStyle/>
          <a:p>
            <a:r>
              <a:rPr lang="en-US" sz="2200" dirty="0">
                <a:solidFill>
                  <a:srgbClr val="004B87"/>
                </a:solidFill>
                <a:ea typeface="+mn-ea"/>
              </a:rPr>
              <a:t>The chamber is covered, proper channels are there, and tag numbers are there.</a:t>
            </a:r>
          </a:p>
        </p:txBody>
      </p:sp>
      <p:pic>
        <p:nvPicPr>
          <p:cNvPr id="5" name="Picture 4">
            <a:extLst>
              <a:ext uri="{FF2B5EF4-FFF2-40B4-BE49-F238E27FC236}">
                <a16:creationId xmlns:a16="http://schemas.microsoft.com/office/drawing/2014/main" xmlns="" id="{8603021B-41D2-40DF-BB1A-72B6363794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4197" y="2172206"/>
            <a:ext cx="4923692" cy="3692769"/>
          </a:xfrm>
          <a:prstGeom prst="rect">
            <a:avLst/>
          </a:prstGeom>
        </p:spPr>
      </p:pic>
      <p:sp>
        <p:nvSpPr>
          <p:cNvPr id="9" name="Title 1">
            <a:extLst>
              <a:ext uri="{FF2B5EF4-FFF2-40B4-BE49-F238E27FC236}">
                <a16:creationId xmlns:a16="http://schemas.microsoft.com/office/drawing/2014/main" xmlns="" id="{F7BFD7C6-068C-4F02-9365-EB647F243F66}"/>
              </a:ext>
            </a:extLst>
          </p:cNvPr>
          <p:cNvSpPr txBox="1">
            <a:spLocks/>
          </p:cNvSpPr>
          <p:nvPr/>
        </p:nvSpPr>
        <p:spPr>
          <a:xfrm>
            <a:off x="838200" y="1379869"/>
            <a:ext cx="10515600" cy="6541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GB" dirty="0"/>
              <a:t>Pay attention to the details! (3)</a:t>
            </a:r>
          </a:p>
        </p:txBody>
      </p:sp>
    </p:spTree>
    <p:extLst>
      <p:ext uri="{BB962C8B-B14F-4D97-AF65-F5344CB8AC3E}">
        <p14:creationId xmlns:p14="http://schemas.microsoft.com/office/powerpoint/2010/main" val="2834390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 attention to the details! (4)</a:t>
            </a:r>
          </a:p>
        </p:txBody>
      </p:sp>
      <p:pic>
        <p:nvPicPr>
          <p:cNvPr id="4" name="Picture 3"/>
          <p:cNvPicPr>
            <a:picLocks noChangeAspect="1"/>
          </p:cNvPicPr>
          <p:nvPr/>
        </p:nvPicPr>
        <p:blipFill rotWithShape="1">
          <a:blip r:embed="rId3"/>
          <a:srcRect l="52246" t="80"/>
          <a:stretch/>
        </p:blipFill>
        <p:spPr>
          <a:xfrm>
            <a:off x="6724357" y="1946105"/>
            <a:ext cx="3882683" cy="3887267"/>
          </a:xfrm>
          <a:prstGeom prst="rect">
            <a:avLst/>
          </a:prstGeom>
        </p:spPr>
      </p:pic>
      <p:sp>
        <p:nvSpPr>
          <p:cNvPr id="6" name="Title 1">
            <a:extLst>
              <a:ext uri="{FF2B5EF4-FFF2-40B4-BE49-F238E27FC236}">
                <a16:creationId xmlns:a16="http://schemas.microsoft.com/office/drawing/2014/main" xmlns="" id="{7A8D8644-E0BD-41C3-A7FB-AE4E71127AE4}"/>
              </a:ext>
            </a:extLst>
          </p:cNvPr>
          <p:cNvSpPr txBox="1">
            <a:spLocks/>
          </p:cNvSpPr>
          <p:nvPr/>
        </p:nvSpPr>
        <p:spPr>
          <a:xfrm>
            <a:off x="838200" y="2273191"/>
            <a:ext cx="2851484" cy="275347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pPr lvl="0"/>
            <a:r>
              <a:rPr lang="en-GB" dirty="0">
                <a:solidFill>
                  <a:schemeClr val="accent1">
                    <a:lumMod val="50000"/>
                  </a:schemeClr>
                </a:solidFill>
              </a:rPr>
              <a:t>Different size of wires underneath one screw. The smallest wire is loosely connected.</a:t>
            </a:r>
            <a:endParaRPr lang="en-US" dirty="0">
              <a:solidFill>
                <a:schemeClr val="accent1">
                  <a:lumMod val="50000"/>
                </a:schemeClr>
              </a:solidFill>
            </a:endParaRPr>
          </a:p>
        </p:txBody>
      </p:sp>
    </p:spTree>
    <p:extLst>
      <p:ext uri="{BB962C8B-B14F-4D97-AF65-F5344CB8AC3E}">
        <p14:creationId xmlns:p14="http://schemas.microsoft.com/office/powerpoint/2010/main" val="1394851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Planning for the next two days</a:t>
            </a:r>
          </a:p>
        </p:txBody>
      </p:sp>
      <p:sp>
        <p:nvSpPr>
          <p:cNvPr id="3" name="Subtitle 2"/>
          <p:cNvSpPr>
            <a:spLocks noGrp="1"/>
          </p:cNvSpPr>
          <p:nvPr>
            <p:ph type="subTitle" idx="10"/>
          </p:nvPr>
        </p:nvSpPr>
        <p:spPr>
          <a:xfrm>
            <a:off x="838200" y="2024744"/>
            <a:ext cx="5466694" cy="2786408"/>
          </a:xfrm>
        </p:spPr>
        <p:txBody>
          <a:bodyPr>
            <a:normAutofit/>
          </a:bodyPr>
          <a:lstStyle/>
          <a:p>
            <a:pPr marL="0" indent="0">
              <a:buNone/>
            </a:pPr>
            <a:r>
              <a:rPr lang="en-GB" b="1" u="sng" dirty="0"/>
              <a:t>Day 1:</a:t>
            </a:r>
          </a:p>
          <a:p>
            <a:r>
              <a:rPr lang="en-GB" dirty="0"/>
              <a:t>Introduction to SCADA</a:t>
            </a:r>
          </a:p>
          <a:p>
            <a:r>
              <a:rPr lang="en-GB" dirty="0"/>
              <a:t>Operation of SCADA</a:t>
            </a:r>
          </a:p>
          <a:p>
            <a:r>
              <a:rPr lang="en-GB" dirty="0"/>
              <a:t>Installation of SCADA</a:t>
            </a:r>
          </a:p>
          <a:p>
            <a:r>
              <a:rPr lang="en-GB" dirty="0"/>
              <a:t>Maintenance of SCADA</a:t>
            </a:r>
          </a:p>
          <a:p>
            <a:pPr marL="0" indent="0">
              <a:buNone/>
            </a:pPr>
            <a:endParaRPr lang="en-GB" dirty="0"/>
          </a:p>
        </p:txBody>
      </p:sp>
      <p:sp>
        <p:nvSpPr>
          <p:cNvPr id="4" name="Subtitle 2"/>
          <p:cNvSpPr txBox="1">
            <a:spLocks/>
          </p:cNvSpPr>
          <p:nvPr/>
        </p:nvSpPr>
        <p:spPr>
          <a:xfrm>
            <a:off x="6304894" y="2390357"/>
            <a:ext cx="5048906" cy="446764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kern="1200">
                <a:solidFill>
                  <a:srgbClr val="004B87"/>
                </a:solidFill>
                <a:latin typeface="Verdana"/>
                <a:ea typeface="+mn-ea"/>
                <a:cs typeface="Verdana"/>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Verdana"/>
                <a:ea typeface="+mn-ea"/>
                <a:cs typeface="Verdana"/>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Verdana"/>
                <a:ea typeface="+mn-ea"/>
                <a:cs typeface="Verdana"/>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endParaRPr lang="en-GB" dirty="0"/>
          </a:p>
        </p:txBody>
      </p:sp>
      <p:sp>
        <p:nvSpPr>
          <p:cNvPr id="6" name="Subtitle 2"/>
          <p:cNvSpPr txBox="1">
            <a:spLocks/>
          </p:cNvSpPr>
          <p:nvPr/>
        </p:nvSpPr>
        <p:spPr>
          <a:xfrm>
            <a:off x="6513788" y="2050869"/>
            <a:ext cx="5048906" cy="3434361"/>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kern="1200">
                <a:solidFill>
                  <a:srgbClr val="004B87"/>
                </a:solidFill>
                <a:latin typeface="Verdana"/>
                <a:ea typeface="+mn-ea"/>
                <a:cs typeface="Verdana"/>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Verdana"/>
                <a:ea typeface="+mn-ea"/>
                <a:cs typeface="Verdana"/>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Verdana"/>
                <a:ea typeface="+mn-ea"/>
                <a:cs typeface="Verdana"/>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marL="0" indent="0">
              <a:buFont typeface="Arial"/>
              <a:buNone/>
            </a:pPr>
            <a:r>
              <a:rPr lang="en-GB" b="1" u="sng" dirty="0"/>
              <a:t>Day 2:</a:t>
            </a:r>
          </a:p>
          <a:p>
            <a:r>
              <a:rPr lang="en-GB" dirty="0"/>
              <a:t>Field visit</a:t>
            </a:r>
          </a:p>
          <a:p>
            <a:r>
              <a:rPr lang="en-GB" dirty="0"/>
              <a:t>Exercise with SCADA software</a:t>
            </a:r>
          </a:p>
          <a:p>
            <a:r>
              <a:rPr lang="en-GB" dirty="0"/>
              <a:t>Reflection on SCADA system </a:t>
            </a:r>
          </a:p>
        </p:txBody>
      </p:sp>
    </p:spTree>
    <p:extLst>
      <p:ext uri="{BB962C8B-B14F-4D97-AF65-F5344CB8AC3E}">
        <p14:creationId xmlns:p14="http://schemas.microsoft.com/office/powerpoint/2010/main" val="301749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fade">
                                      <p:cBhvr>
                                        <p:cTn id="41" dur="1000"/>
                                        <p:tgtEl>
                                          <p:spTgt spid="6">
                                            <p:txEl>
                                              <p:pRg st="0" end="0"/>
                                            </p:txEl>
                                          </p:spTgt>
                                        </p:tgtEl>
                                      </p:cBhvr>
                                    </p:animEffect>
                                    <p:anim calcmode="lin" valueType="num">
                                      <p:cBhvr>
                                        <p:cTn id="4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barn(inVertical)">
                                      <p:cBhvr>
                                        <p:cTn id="48" dur="500"/>
                                        <p:tgtEl>
                                          <p:spTgt spid="6">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6">
                                            <p:txEl>
                                              <p:pRg st="2" end="2"/>
                                            </p:txEl>
                                          </p:spTgt>
                                        </p:tgtEl>
                                        <p:attrNameLst>
                                          <p:attrName>style.visibility</p:attrName>
                                        </p:attrNameLst>
                                      </p:cBhvr>
                                      <p:to>
                                        <p:strVal val="visible"/>
                                      </p:to>
                                    </p:set>
                                    <p:animEffect transition="in" filter="wipe(down)">
                                      <p:cBhvr>
                                        <p:cTn id="53" dur="500"/>
                                        <p:tgtEl>
                                          <p:spTgt spid="6">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6">
                                            <p:txEl>
                                              <p:pRg st="3" end="3"/>
                                            </p:txEl>
                                          </p:spTgt>
                                        </p:tgtEl>
                                        <p:attrNameLst>
                                          <p:attrName>style.visibility</p:attrName>
                                        </p:attrNameLst>
                                      </p:cBhvr>
                                      <p:to>
                                        <p:strVal val="visible"/>
                                      </p:to>
                                    </p:set>
                                    <p:animEffect transition="in" filter="wipe(down)">
                                      <p:cBhvr>
                                        <p:cTn id="5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74E60B-5B95-4332-B45A-4B7742403DD6}"/>
              </a:ext>
            </a:extLst>
          </p:cNvPr>
          <p:cNvSpPr>
            <a:spLocks noGrp="1"/>
          </p:cNvSpPr>
          <p:nvPr>
            <p:ph type="title"/>
          </p:nvPr>
        </p:nvSpPr>
        <p:spPr>
          <a:xfrm>
            <a:off x="950741" y="1422072"/>
            <a:ext cx="5801751" cy="654171"/>
          </a:xfrm>
        </p:spPr>
        <p:txBody>
          <a:bodyPr/>
          <a:lstStyle/>
          <a:p>
            <a:r>
              <a:rPr lang="en-GB" dirty="0"/>
              <a:t>Pay attention to the details! (5)</a:t>
            </a:r>
            <a:endParaRPr lang="en-US" dirty="0"/>
          </a:p>
        </p:txBody>
      </p:sp>
      <p:pic>
        <p:nvPicPr>
          <p:cNvPr id="5" name="Picture 4" descr="A picture containing building&#10;&#10;Description automatically generated">
            <a:extLst>
              <a:ext uri="{FF2B5EF4-FFF2-40B4-BE49-F238E27FC236}">
                <a16:creationId xmlns:a16="http://schemas.microsoft.com/office/drawing/2014/main" xmlns="" id="{034CBD7C-E301-45DC-B293-3CC5B4D0AC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786689" y="1609430"/>
            <a:ext cx="3392163" cy="4065514"/>
          </a:xfrm>
          <a:prstGeom prst="rect">
            <a:avLst/>
          </a:prstGeom>
        </p:spPr>
      </p:pic>
      <p:sp>
        <p:nvSpPr>
          <p:cNvPr id="4" name="Rectangle 3">
            <a:extLst>
              <a:ext uri="{FF2B5EF4-FFF2-40B4-BE49-F238E27FC236}">
                <a16:creationId xmlns:a16="http://schemas.microsoft.com/office/drawing/2014/main" xmlns="" id="{10CD057A-044C-4D15-8446-2D51C9C93999}"/>
              </a:ext>
            </a:extLst>
          </p:cNvPr>
          <p:cNvSpPr/>
          <p:nvPr/>
        </p:nvSpPr>
        <p:spPr>
          <a:xfrm>
            <a:off x="1005253" y="2631888"/>
            <a:ext cx="4987584" cy="1569660"/>
          </a:xfrm>
          <a:prstGeom prst="rect">
            <a:avLst/>
          </a:prstGeom>
        </p:spPr>
        <p:txBody>
          <a:bodyPr wrap="square">
            <a:spAutoFit/>
          </a:bodyPr>
          <a:lstStyle/>
          <a:p>
            <a:r>
              <a:rPr lang="en-GB" sz="2400" dirty="0">
                <a:solidFill>
                  <a:schemeClr val="accent1">
                    <a:lumMod val="50000"/>
                  </a:schemeClr>
                </a:solidFill>
                <a:latin typeface="Calibri" panose="020F0502020204030204" pitchFamily="34" charset="0"/>
                <a:ea typeface="Calibri" panose="020F0502020204030204" pitchFamily="34" charset="0"/>
              </a:rPr>
              <a:t>The cable line and the machine are not properly covered by a box. The plastic is not a proper solution to cover equipment. </a:t>
            </a:r>
            <a:endParaRPr lang="en-US" sz="2400" dirty="0">
              <a:solidFill>
                <a:schemeClr val="accent1">
                  <a:lumMod val="50000"/>
                </a:schemeClr>
              </a:solidFill>
            </a:endParaRPr>
          </a:p>
        </p:txBody>
      </p:sp>
    </p:spTree>
    <p:extLst>
      <p:ext uri="{BB962C8B-B14F-4D97-AF65-F5344CB8AC3E}">
        <p14:creationId xmlns:p14="http://schemas.microsoft.com/office/powerpoint/2010/main" val="2729824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AA7FE2-7584-48C3-97A9-AE5545C3A212}"/>
              </a:ext>
            </a:extLst>
          </p:cNvPr>
          <p:cNvSpPr>
            <a:spLocks noGrp="1"/>
          </p:cNvSpPr>
          <p:nvPr>
            <p:ph type="title"/>
          </p:nvPr>
        </p:nvSpPr>
        <p:spPr/>
        <p:txBody>
          <a:bodyPr/>
          <a:lstStyle/>
          <a:p>
            <a:r>
              <a:rPr lang="en-US" dirty="0"/>
              <a:t>Take care of the security system of SCADA (1)</a:t>
            </a:r>
          </a:p>
        </p:txBody>
      </p:sp>
      <p:sp>
        <p:nvSpPr>
          <p:cNvPr id="4" name="Subtitle 2">
            <a:extLst>
              <a:ext uri="{FF2B5EF4-FFF2-40B4-BE49-F238E27FC236}">
                <a16:creationId xmlns:a16="http://schemas.microsoft.com/office/drawing/2014/main" xmlns="" id="{EF813E86-7908-4D00-8CDF-FD42F2137169}"/>
              </a:ext>
            </a:extLst>
          </p:cNvPr>
          <p:cNvSpPr>
            <a:spLocks noGrp="1"/>
          </p:cNvSpPr>
          <p:nvPr>
            <p:ph type="subTitle" idx="10"/>
          </p:nvPr>
        </p:nvSpPr>
        <p:spPr>
          <a:xfrm>
            <a:off x="842964" y="2390776"/>
            <a:ext cx="4360804" cy="3195378"/>
          </a:xfrm>
        </p:spPr>
        <p:txBody>
          <a:bodyPr>
            <a:normAutofit/>
          </a:bodyPr>
          <a:lstStyle/>
          <a:p>
            <a:pPr marL="0" indent="0">
              <a:buNone/>
            </a:pPr>
            <a:r>
              <a:rPr lang="en-US" dirty="0"/>
              <a:t>Brainstorm on the following questions in small groups;</a:t>
            </a:r>
          </a:p>
          <a:p>
            <a:pPr marL="0" indent="0">
              <a:buNone/>
            </a:pPr>
            <a:endParaRPr lang="en-US" dirty="0"/>
          </a:p>
          <a:p>
            <a:r>
              <a:rPr lang="en-US" dirty="0"/>
              <a:t>What is the problem? </a:t>
            </a:r>
          </a:p>
          <a:p>
            <a:r>
              <a:rPr lang="en-US" dirty="0"/>
              <a:t>Why is this a problem? </a:t>
            </a:r>
            <a:endParaRPr lang="en-US" sz="1600" dirty="0"/>
          </a:p>
        </p:txBody>
      </p:sp>
      <p:pic>
        <p:nvPicPr>
          <p:cNvPr id="5" name="Picture 4" descr="A picture containing screenshot&#10;&#10;Description automatically generated">
            <a:extLst>
              <a:ext uri="{FF2B5EF4-FFF2-40B4-BE49-F238E27FC236}">
                <a16:creationId xmlns:a16="http://schemas.microsoft.com/office/drawing/2014/main" xmlns="" id="{F96AEBB7-BE4E-4C3A-BDDA-FF6C905AF0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4032" y="2164347"/>
            <a:ext cx="6565594" cy="3421807"/>
          </a:xfrm>
          <a:prstGeom prst="rect">
            <a:avLst/>
          </a:prstGeom>
        </p:spPr>
      </p:pic>
    </p:spTree>
    <p:extLst>
      <p:ext uri="{BB962C8B-B14F-4D97-AF65-F5344CB8AC3E}">
        <p14:creationId xmlns:p14="http://schemas.microsoft.com/office/powerpoint/2010/main" val="3749174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50484E-978C-4598-B08A-CCA54C7D7219}"/>
              </a:ext>
            </a:extLst>
          </p:cNvPr>
          <p:cNvSpPr>
            <a:spLocks noGrp="1"/>
          </p:cNvSpPr>
          <p:nvPr>
            <p:ph type="title"/>
          </p:nvPr>
        </p:nvSpPr>
        <p:spPr>
          <a:xfrm>
            <a:off x="842443" y="1452765"/>
            <a:ext cx="10515600" cy="654171"/>
          </a:xfrm>
        </p:spPr>
        <p:txBody>
          <a:bodyPr/>
          <a:lstStyle/>
          <a:p>
            <a:r>
              <a:rPr lang="en-US" dirty="0"/>
              <a:t>Take care of the security system of SCADA! 2</a:t>
            </a:r>
          </a:p>
        </p:txBody>
      </p:sp>
      <p:sp>
        <p:nvSpPr>
          <p:cNvPr id="3" name="Subtitle 2">
            <a:extLst>
              <a:ext uri="{FF2B5EF4-FFF2-40B4-BE49-F238E27FC236}">
                <a16:creationId xmlns:a16="http://schemas.microsoft.com/office/drawing/2014/main" xmlns="" id="{6A5CB232-1795-4533-B2CC-8A798CEC6E84}"/>
              </a:ext>
            </a:extLst>
          </p:cNvPr>
          <p:cNvSpPr>
            <a:spLocks noGrp="1"/>
          </p:cNvSpPr>
          <p:nvPr>
            <p:ph type="subTitle" idx="10"/>
          </p:nvPr>
        </p:nvSpPr>
        <p:spPr>
          <a:xfrm>
            <a:off x="842443" y="2240728"/>
            <a:ext cx="10498200" cy="3164507"/>
          </a:xfrm>
        </p:spPr>
        <p:txBody>
          <a:bodyPr>
            <a:normAutofit/>
          </a:bodyPr>
          <a:lstStyle/>
          <a:p>
            <a:pPr marL="0" indent="0">
              <a:buNone/>
            </a:pPr>
            <a:r>
              <a:rPr lang="en-US" sz="1800" dirty="0"/>
              <a:t>The possible solution can be;</a:t>
            </a:r>
          </a:p>
          <a:p>
            <a:r>
              <a:rPr lang="en-US" sz="1800" dirty="0"/>
              <a:t>Update your windows.</a:t>
            </a:r>
          </a:p>
          <a:p>
            <a:r>
              <a:rPr lang="en-US" sz="1800" dirty="0"/>
              <a:t>Using firewall. </a:t>
            </a:r>
          </a:p>
          <a:p>
            <a:r>
              <a:rPr lang="en-US" sz="1800" dirty="0"/>
              <a:t>Using the antivirus system and update it regularly.</a:t>
            </a:r>
          </a:p>
          <a:p>
            <a:pPr marL="0" indent="0">
              <a:buNone/>
            </a:pPr>
            <a:r>
              <a:rPr lang="en-US" sz="1800" dirty="0"/>
              <a:t>  </a:t>
            </a:r>
          </a:p>
          <a:p>
            <a:pPr marL="0" indent="0">
              <a:buNone/>
            </a:pPr>
            <a:endParaRPr lang="en-US" sz="1800" dirty="0"/>
          </a:p>
          <a:p>
            <a:endParaRPr lang="en-US" sz="1800" dirty="0"/>
          </a:p>
        </p:txBody>
      </p:sp>
    </p:spTree>
    <p:extLst>
      <p:ext uri="{BB962C8B-B14F-4D97-AF65-F5344CB8AC3E}">
        <p14:creationId xmlns:p14="http://schemas.microsoft.com/office/powerpoint/2010/main" val="3824363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Wrap-up the day</a:t>
            </a:r>
          </a:p>
        </p:txBody>
      </p:sp>
      <p:sp>
        <p:nvSpPr>
          <p:cNvPr id="3" name="Content Placeholder 2"/>
          <p:cNvSpPr>
            <a:spLocks noGrp="1"/>
          </p:cNvSpPr>
          <p:nvPr>
            <p:ph type="subTitle" idx="10"/>
          </p:nvPr>
        </p:nvSpPr>
        <p:spPr>
          <a:xfrm>
            <a:off x="842443" y="2129247"/>
            <a:ext cx="10498200" cy="4728754"/>
          </a:xfrm>
        </p:spPr>
        <p:txBody>
          <a:bodyPr>
            <a:normAutofit/>
          </a:bodyPr>
          <a:lstStyle/>
          <a:p>
            <a:pPr marL="0" indent="0" algn="ctr">
              <a:buNone/>
            </a:pPr>
            <a:endParaRPr lang="nl-NL" sz="1800" dirty="0"/>
          </a:p>
          <a:p>
            <a:pPr marL="0" indent="0" algn="ctr" fontAlgn="ctr">
              <a:buNone/>
            </a:pPr>
            <a:r>
              <a:rPr lang="nl-NL" sz="1800" dirty="0"/>
              <a:t>That is it for today!</a:t>
            </a:r>
          </a:p>
          <a:p>
            <a:pPr marL="0" indent="0" algn="ctr" fontAlgn="ctr">
              <a:buNone/>
            </a:pPr>
            <a:endParaRPr lang="nl-NL" sz="1800" dirty="0"/>
          </a:p>
          <a:p>
            <a:pPr marL="0" indent="0" algn="ctr" fontAlgn="ctr">
              <a:buNone/>
            </a:pPr>
            <a:endParaRPr lang="nl-NL" sz="1800" dirty="0"/>
          </a:p>
          <a:p>
            <a:pPr marL="0" indent="0" algn="ctr" fontAlgn="ctr">
              <a:buNone/>
            </a:pPr>
            <a:r>
              <a:rPr lang="nl-NL" sz="1800" dirty="0"/>
              <a:t>Any questions? </a:t>
            </a:r>
          </a:p>
          <a:p>
            <a:pPr marL="0" indent="0" algn="ctr" fontAlgn="ctr">
              <a:buNone/>
            </a:pPr>
            <a:endParaRPr lang="nl-NL" sz="1800" dirty="0"/>
          </a:p>
          <a:p>
            <a:pPr marL="0" indent="0" algn="ctr" fontAlgn="ctr">
              <a:buNone/>
            </a:pPr>
            <a:endParaRPr lang="nl-NL" sz="1800" dirty="0"/>
          </a:p>
        </p:txBody>
      </p:sp>
    </p:spTree>
    <p:extLst>
      <p:ext uri="{BB962C8B-B14F-4D97-AF65-F5344CB8AC3E}">
        <p14:creationId xmlns:p14="http://schemas.microsoft.com/office/powerpoint/2010/main" val="1891046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50484E-978C-4598-B08A-CCA54C7D7219}"/>
              </a:ext>
            </a:extLst>
          </p:cNvPr>
          <p:cNvSpPr>
            <a:spLocks noGrp="1"/>
          </p:cNvSpPr>
          <p:nvPr>
            <p:ph type="title"/>
          </p:nvPr>
        </p:nvSpPr>
        <p:spPr>
          <a:xfrm>
            <a:off x="842443" y="1303136"/>
            <a:ext cx="10515600" cy="654171"/>
          </a:xfrm>
        </p:spPr>
        <p:txBody>
          <a:bodyPr/>
          <a:lstStyle/>
          <a:p>
            <a:r>
              <a:rPr lang="en-GB" dirty="0"/>
              <a:t>Recap of the day 1</a:t>
            </a:r>
            <a:endParaRPr lang="en-US" dirty="0"/>
          </a:p>
        </p:txBody>
      </p:sp>
      <p:sp>
        <p:nvSpPr>
          <p:cNvPr id="3" name="Subtitle 2">
            <a:extLst>
              <a:ext uri="{FF2B5EF4-FFF2-40B4-BE49-F238E27FC236}">
                <a16:creationId xmlns:a16="http://schemas.microsoft.com/office/drawing/2014/main" xmlns="" id="{6A5CB232-1795-4533-B2CC-8A798CEC6E84}"/>
              </a:ext>
            </a:extLst>
          </p:cNvPr>
          <p:cNvSpPr>
            <a:spLocks noGrp="1"/>
          </p:cNvSpPr>
          <p:nvPr>
            <p:ph type="subTitle" idx="10"/>
          </p:nvPr>
        </p:nvSpPr>
        <p:spPr>
          <a:xfrm>
            <a:off x="842443" y="1957308"/>
            <a:ext cx="10498200" cy="3179958"/>
          </a:xfrm>
        </p:spPr>
        <p:txBody>
          <a:bodyPr>
            <a:normAutofit/>
          </a:bodyPr>
          <a:lstStyle/>
          <a:p>
            <a:pPr marL="0" indent="0">
              <a:buNone/>
            </a:pPr>
            <a:r>
              <a:rPr lang="nl-NL" sz="1800" dirty="0"/>
              <a:t>Three question for recap in group:</a:t>
            </a:r>
          </a:p>
          <a:p>
            <a:pPr lvl="0"/>
            <a:r>
              <a:rPr lang="en-US" sz="1800" dirty="0"/>
              <a:t>What was your eye-opener from the training of yesterday? </a:t>
            </a:r>
          </a:p>
          <a:p>
            <a:pPr lvl="0"/>
            <a:r>
              <a:rPr lang="en-US" sz="1800" dirty="0"/>
              <a:t>What is your most important learning from the training? </a:t>
            </a:r>
          </a:p>
          <a:p>
            <a:pPr lvl="0"/>
            <a:r>
              <a:rPr lang="en-US" sz="1800" dirty="0"/>
              <a:t>How will you use this in your job?</a:t>
            </a:r>
          </a:p>
          <a:p>
            <a:pPr lvl="0"/>
            <a:r>
              <a:rPr lang="en-US" sz="1800" dirty="0"/>
              <a:t>What is the most difficult topic in the training and why?</a:t>
            </a:r>
          </a:p>
          <a:p>
            <a:pPr marL="0" indent="0">
              <a:buNone/>
            </a:pPr>
            <a:endParaRPr lang="nl-NL" sz="1800" dirty="0">
              <a:solidFill>
                <a:srgbClr val="00ABE4"/>
              </a:solidFill>
            </a:endParaRPr>
          </a:p>
          <a:p>
            <a:pPr marL="0" indent="0" algn="ctr" fontAlgn="ctr">
              <a:buNone/>
            </a:pPr>
            <a:endParaRPr lang="nl-NL" sz="1800" dirty="0"/>
          </a:p>
          <a:p>
            <a:pPr marL="0" indent="0" fontAlgn="ctr">
              <a:buNone/>
            </a:pPr>
            <a:endParaRPr lang="nl-NL" sz="1800" dirty="0"/>
          </a:p>
          <a:p>
            <a:endParaRPr lang="en-US" sz="1800" dirty="0"/>
          </a:p>
        </p:txBody>
      </p:sp>
    </p:spTree>
    <p:extLst>
      <p:ext uri="{BB962C8B-B14F-4D97-AF65-F5344CB8AC3E}">
        <p14:creationId xmlns:p14="http://schemas.microsoft.com/office/powerpoint/2010/main" val="2296158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50484E-978C-4598-B08A-CCA54C7D7219}"/>
              </a:ext>
            </a:extLst>
          </p:cNvPr>
          <p:cNvSpPr>
            <a:spLocks noGrp="1"/>
          </p:cNvSpPr>
          <p:nvPr>
            <p:ph type="title"/>
          </p:nvPr>
        </p:nvSpPr>
        <p:spPr>
          <a:xfrm>
            <a:off x="838200" y="1619020"/>
            <a:ext cx="10515600" cy="654171"/>
          </a:xfrm>
        </p:spPr>
        <p:txBody>
          <a:bodyPr/>
          <a:lstStyle/>
          <a:p>
            <a:r>
              <a:rPr lang="en-GB" dirty="0"/>
              <a:t>Planning for day-2</a:t>
            </a:r>
            <a:endParaRPr lang="en-US" dirty="0"/>
          </a:p>
        </p:txBody>
      </p:sp>
      <p:sp>
        <p:nvSpPr>
          <p:cNvPr id="3" name="Subtitle 2">
            <a:extLst>
              <a:ext uri="{FF2B5EF4-FFF2-40B4-BE49-F238E27FC236}">
                <a16:creationId xmlns:a16="http://schemas.microsoft.com/office/drawing/2014/main" xmlns="" id="{6A5CB232-1795-4533-B2CC-8A798CEC6E84}"/>
              </a:ext>
            </a:extLst>
          </p:cNvPr>
          <p:cNvSpPr>
            <a:spLocks noGrp="1"/>
          </p:cNvSpPr>
          <p:nvPr>
            <p:ph type="subTitle" idx="10"/>
          </p:nvPr>
        </p:nvSpPr>
        <p:spPr>
          <a:xfrm>
            <a:off x="838200" y="2213085"/>
            <a:ext cx="10498200" cy="4467643"/>
          </a:xfrm>
        </p:spPr>
        <p:txBody>
          <a:bodyPr>
            <a:normAutofit/>
          </a:bodyPr>
          <a:lstStyle/>
          <a:p>
            <a:pPr marL="0" indent="0">
              <a:buNone/>
            </a:pPr>
            <a:endParaRPr lang="en-GB" sz="1800"/>
          </a:p>
          <a:p>
            <a:endParaRPr lang="en-GB" sz="1800"/>
          </a:p>
          <a:p>
            <a:endParaRPr lang="en-GB" sz="1800"/>
          </a:p>
          <a:p>
            <a:endParaRPr lang="en-US" sz="1800" dirty="0"/>
          </a:p>
        </p:txBody>
      </p:sp>
      <p:graphicFrame>
        <p:nvGraphicFramePr>
          <p:cNvPr id="5" name="Table 4">
            <a:extLst>
              <a:ext uri="{FF2B5EF4-FFF2-40B4-BE49-F238E27FC236}">
                <a16:creationId xmlns:a16="http://schemas.microsoft.com/office/drawing/2014/main" xmlns="" id="{30067B50-F389-4FD6-A59D-3ECEB6F300BD}"/>
              </a:ext>
            </a:extLst>
          </p:cNvPr>
          <p:cNvGraphicFramePr>
            <a:graphicFrameLocks noGrp="1"/>
          </p:cNvGraphicFramePr>
          <p:nvPr>
            <p:extLst>
              <p:ext uri="{D42A27DB-BD31-4B8C-83A1-F6EECF244321}">
                <p14:modId xmlns:p14="http://schemas.microsoft.com/office/powerpoint/2010/main" val="53779662"/>
              </p:ext>
            </p:extLst>
          </p:nvPr>
        </p:nvGraphicFramePr>
        <p:xfrm>
          <a:off x="1623848" y="2162174"/>
          <a:ext cx="7394028" cy="3163975"/>
        </p:xfrm>
        <a:graphic>
          <a:graphicData uri="http://schemas.openxmlformats.org/drawingml/2006/table">
            <a:tbl>
              <a:tblPr>
                <a:tableStyleId>{5C22544A-7EE6-4342-B048-85BDC9FD1C3A}</a:tableStyleId>
              </a:tblPr>
              <a:tblGrid>
                <a:gridCol w="2484633">
                  <a:extLst>
                    <a:ext uri="{9D8B030D-6E8A-4147-A177-3AD203B41FA5}">
                      <a16:colId xmlns:a16="http://schemas.microsoft.com/office/drawing/2014/main" xmlns="" val="2141809503"/>
                    </a:ext>
                  </a:extLst>
                </a:gridCol>
                <a:gridCol w="2424762">
                  <a:extLst>
                    <a:ext uri="{9D8B030D-6E8A-4147-A177-3AD203B41FA5}">
                      <a16:colId xmlns:a16="http://schemas.microsoft.com/office/drawing/2014/main" xmlns="" val="3174893488"/>
                    </a:ext>
                  </a:extLst>
                </a:gridCol>
                <a:gridCol w="2484633">
                  <a:extLst>
                    <a:ext uri="{9D8B030D-6E8A-4147-A177-3AD203B41FA5}">
                      <a16:colId xmlns:a16="http://schemas.microsoft.com/office/drawing/2014/main" xmlns="" val="1893537940"/>
                    </a:ext>
                  </a:extLst>
                </a:gridCol>
              </a:tblGrid>
              <a:tr h="260610">
                <a:tc>
                  <a:txBody>
                    <a:bodyPr/>
                    <a:lstStyle/>
                    <a:p>
                      <a:pPr algn="l" fontAlgn="t"/>
                      <a:r>
                        <a:rPr lang="en-US" sz="1800" u="none" strike="noStrike" dirty="0">
                          <a:effectLst/>
                        </a:rPr>
                        <a:t>Time</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a:txBody>
                    <a:bodyPr/>
                    <a:lstStyle/>
                    <a:p>
                      <a:pPr algn="l" fontAlgn="t"/>
                      <a:r>
                        <a:rPr lang="en-US" sz="1800" u="none" strike="noStrike" dirty="0">
                          <a:effectLst/>
                        </a:rPr>
                        <a:t>G1</a:t>
                      </a:r>
                      <a:endParaRPr lang="en-US" sz="18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G2</a:t>
                      </a:r>
                      <a:endParaRPr lang="en-US" sz="18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xmlns="" val="578205504"/>
                  </a:ext>
                </a:extLst>
              </a:tr>
              <a:tr h="260610">
                <a:tc>
                  <a:txBody>
                    <a:bodyPr/>
                    <a:lstStyle/>
                    <a:p>
                      <a:pPr algn="l" fontAlgn="t"/>
                      <a:r>
                        <a:rPr lang="en-US" sz="1800" u="none" strike="noStrike" dirty="0">
                          <a:effectLst/>
                        </a:rPr>
                        <a:t>9.30-9.50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gridSpan="2">
                  <a:txBody>
                    <a:bodyPr/>
                    <a:lstStyle/>
                    <a:p>
                      <a:pPr algn="ctr" fontAlgn="t"/>
                      <a:r>
                        <a:rPr lang="en-US" sz="1800" u="none" strike="noStrike" dirty="0">
                          <a:effectLst/>
                        </a:rPr>
                        <a:t>Introduction</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2"/>
                    </a:solidFill>
                  </a:tcPr>
                </a:tc>
                <a:tc hMerge="1">
                  <a:txBody>
                    <a:bodyPr/>
                    <a:lstStyle/>
                    <a:p>
                      <a:endParaRPr lang="en-US"/>
                    </a:p>
                  </a:txBody>
                  <a:tcPr/>
                </a:tc>
                <a:extLst>
                  <a:ext uri="{0D108BD9-81ED-4DB2-BD59-A6C34878D82A}">
                    <a16:rowId xmlns:a16="http://schemas.microsoft.com/office/drawing/2014/main" xmlns="" val="2119853272"/>
                  </a:ext>
                </a:extLst>
              </a:tr>
              <a:tr h="260610">
                <a:tc rowSpan="3">
                  <a:txBody>
                    <a:bodyPr/>
                    <a:lstStyle/>
                    <a:p>
                      <a:pPr algn="l" fontAlgn="t"/>
                      <a:r>
                        <a:rPr lang="en-US" sz="1800" u="none" strike="noStrike" dirty="0">
                          <a:effectLst/>
                        </a:rPr>
                        <a:t>9.50-10.50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a:txBody>
                    <a:bodyPr/>
                    <a:lstStyle/>
                    <a:p>
                      <a:pPr algn="l" fontAlgn="t"/>
                      <a:r>
                        <a:rPr lang="en-US" sz="1800" u="none" strike="noStrike" dirty="0">
                          <a:effectLst/>
                        </a:rPr>
                        <a:t>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rowSpan="3">
                  <a:txBody>
                    <a:bodyPr/>
                    <a:lstStyle/>
                    <a:p>
                      <a:pPr algn="ctr" fontAlgn="t"/>
                      <a:r>
                        <a:rPr lang="en-US" sz="1800" u="none" strike="noStrike" dirty="0">
                          <a:effectLst/>
                        </a:rPr>
                        <a:t>SCADA room visit and do the exercise</a:t>
                      </a:r>
                      <a:endParaRPr lang="en-US" sz="1800" b="0" i="0" u="none" strike="noStrike" dirty="0">
                        <a:solidFill>
                          <a:srgbClr val="000000"/>
                        </a:solidFill>
                        <a:effectLst/>
                        <a:latin typeface="Calibri" panose="020F0502020204030204" pitchFamily="34" charset="0"/>
                      </a:endParaRPr>
                    </a:p>
                  </a:txBody>
                  <a:tcPr marL="9525" marR="9525" marT="9525" marB="0">
                    <a:solidFill>
                      <a:srgbClr val="FFC000"/>
                    </a:solidFill>
                  </a:tcPr>
                </a:tc>
                <a:extLst>
                  <a:ext uri="{0D108BD9-81ED-4DB2-BD59-A6C34878D82A}">
                    <a16:rowId xmlns:a16="http://schemas.microsoft.com/office/drawing/2014/main" xmlns="" val="2452126693"/>
                  </a:ext>
                </a:extLst>
              </a:tr>
              <a:tr h="362537">
                <a:tc vMerge="1">
                  <a:txBody>
                    <a:bodyPr/>
                    <a:lstStyle/>
                    <a:p>
                      <a:endParaRPr lang="en-US"/>
                    </a:p>
                  </a:txBody>
                  <a:tcPr/>
                </a:tc>
                <a:tc>
                  <a:txBody>
                    <a:bodyPr/>
                    <a:lstStyle/>
                    <a:p>
                      <a:pPr algn="l" fontAlgn="t"/>
                      <a:r>
                        <a:rPr lang="en-US" sz="1800" u="none" strike="noStrike" dirty="0">
                          <a:effectLst/>
                        </a:rPr>
                        <a:t>Reflection on 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vMerge="1">
                  <a:txBody>
                    <a:bodyPr/>
                    <a:lstStyle/>
                    <a:p>
                      <a:endParaRPr lang="en-US"/>
                    </a:p>
                  </a:txBody>
                  <a:tcPr/>
                </a:tc>
                <a:extLst>
                  <a:ext uri="{0D108BD9-81ED-4DB2-BD59-A6C34878D82A}">
                    <a16:rowId xmlns:a16="http://schemas.microsoft.com/office/drawing/2014/main" xmlns="" val="4020837061"/>
                  </a:ext>
                </a:extLst>
              </a:tr>
              <a:tr h="260610">
                <a:tc vMerge="1">
                  <a:txBody>
                    <a:bodyPr/>
                    <a:lstStyle/>
                    <a:p>
                      <a:endParaRPr lang="en-US"/>
                    </a:p>
                  </a:txBody>
                  <a:tcPr/>
                </a:tc>
                <a:tc>
                  <a:txBody>
                    <a:bodyPr/>
                    <a:lstStyle/>
                    <a:p>
                      <a:pPr algn="l" fontAlgn="t"/>
                      <a:r>
                        <a:rPr lang="en-US" sz="1800" u="none" strike="noStrike" dirty="0">
                          <a:effectLst/>
                        </a:rPr>
                        <a:t>Tea-break</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vMerge="1">
                  <a:txBody>
                    <a:bodyPr/>
                    <a:lstStyle/>
                    <a:p>
                      <a:endParaRPr lang="en-US"/>
                    </a:p>
                  </a:txBody>
                  <a:tcPr/>
                </a:tc>
                <a:extLst>
                  <a:ext uri="{0D108BD9-81ED-4DB2-BD59-A6C34878D82A}">
                    <a16:rowId xmlns:a16="http://schemas.microsoft.com/office/drawing/2014/main" xmlns="" val="3659766524"/>
                  </a:ext>
                </a:extLst>
              </a:tr>
              <a:tr h="403946">
                <a:tc rowSpan="3">
                  <a:txBody>
                    <a:bodyPr/>
                    <a:lstStyle/>
                    <a:p>
                      <a:pPr algn="l" fontAlgn="t"/>
                      <a:r>
                        <a:rPr lang="en-US" sz="1800" u="none" strike="noStrike" dirty="0">
                          <a:effectLst/>
                        </a:rPr>
                        <a:t>10.50-11.50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rowSpan="3">
                  <a:txBody>
                    <a:bodyPr/>
                    <a:lstStyle/>
                    <a:p>
                      <a:pPr algn="ctr" fontAlgn="t"/>
                      <a:r>
                        <a:rPr lang="en-US" sz="1800" u="none" strike="noStrike" dirty="0">
                          <a:effectLst/>
                        </a:rPr>
                        <a:t>SCADA room visit and do the exercise</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4"/>
                    </a:solidFill>
                  </a:tcPr>
                </a:tc>
                <a:tc>
                  <a:txBody>
                    <a:bodyPr/>
                    <a:lstStyle/>
                    <a:p>
                      <a:pPr algn="l" fontAlgn="t"/>
                      <a:r>
                        <a:rPr lang="en-US" sz="1800" u="none" strike="noStrike" dirty="0">
                          <a:effectLst/>
                        </a:rPr>
                        <a:t>Tea-break</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xmlns="" val="2472071413"/>
                  </a:ext>
                </a:extLst>
              </a:tr>
              <a:tr h="351824">
                <a:tc vMerge="1">
                  <a:txBody>
                    <a:bodyPr/>
                    <a:lstStyle/>
                    <a:p>
                      <a:endParaRPr lang="en-US"/>
                    </a:p>
                  </a:txBody>
                  <a:tcPr/>
                </a:tc>
                <a:tc vMerge="1">
                  <a:txBody>
                    <a:bodyPr/>
                    <a:lstStyle/>
                    <a:p>
                      <a:endParaRPr lang="en-US"/>
                    </a:p>
                  </a:txBody>
                  <a:tcPr/>
                </a:tc>
                <a:tc>
                  <a:txBody>
                    <a:bodyPr/>
                    <a:lstStyle/>
                    <a:p>
                      <a:pPr algn="l" fontAlgn="t"/>
                      <a:r>
                        <a:rPr lang="en-US" sz="1800" u="none" strike="noStrike" dirty="0">
                          <a:effectLst/>
                        </a:rPr>
                        <a:t>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xmlns="" val="229747767"/>
                  </a:ext>
                </a:extLst>
              </a:tr>
              <a:tr h="310884">
                <a:tc vMerge="1">
                  <a:txBody>
                    <a:bodyPr/>
                    <a:lstStyle/>
                    <a:p>
                      <a:endParaRPr lang="en-US"/>
                    </a:p>
                  </a:txBody>
                  <a:tcPr/>
                </a:tc>
                <a:tc vMerge="1">
                  <a:txBody>
                    <a:bodyPr/>
                    <a:lstStyle/>
                    <a:p>
                      <a:endParaRPr lang="en-US"/>
                    </a:p>
                  </a:txBody>
                  <a:tcPr/>
                </a:tc>
                <a:tc>
                  <a:txBody>
                    <a:bodyPr/>
                    <a:lstStyle/>
                    <a:p>
                      <a:pPr algn="l" fontAlgn="t"/>
                      <a:r>
                        <a:rPr lang="en-US" sz="1800" u="none" strike="noStrike" dirty="0">
                          <a:effectLst/>
                        </a:rPr>
                        <a:t>Reflection on 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xmlns="" val="685184839"/>
                  </a:ext>
                </a:extLst>
              </a:tr>
              <a:tr h="599404">
                <a:tc>
                  <a:txBody>
                    <a:bodyPr/>
                    <a:lstStyle/>
                    <a:p>
                      <a:pPr algn="l" fontAlgn="t"/>
                      <a:r>
                        <a:rPr lang="en-US" sz="1800" u="none" strike="noStrike" dirty="0">
                          <a:effectLst/>
                        </a:rPr>
                        <a:t>11.50-1.00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gridSpan="2">
                  <a:txBody>
                    <a:bodyPr/>
                    <a:lstStyle/>
                    <a:p>
                      <a:pPr algn="ctr" fontAlgn="t"/>
                      <a:r>
                        <a:rPr lang="en-US" sz="1800" u="none" strike="noStrike" dirty="0">
                          <a:effectLst/>
                        </a:rPr>
                        <a:t>Plenary reflection on SCADA room visit </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2"/>
                    </a:solidFill>
                  </a:tcPr>
                </a:tc>
                <a:tc hMerge="1">
                  <a:txBody>
                    <a:bodyPr/>
                    <a:lstStyle/>
                    <a:p>
                      <a:endParaRPr lang="en-US"/>
                    </a:p>
                  </a:txBody>
                  <a:tcPr/>
                </a:tc>
                <a:extLst>
                  <a:ext uri="{0D108BD9-81ED-4DB2-BD59-A6C34878D82A}">
                    <a16:rowId xmlns:a16="http://schemas.microsoft.com/office/drawing/2014/main" xmlns="" val="1632064490"/>
                  </a:ext>
                </a:extLst>
              </a:tr>
            </a:tbl>
          </a:graphicData>
        </a:graphic>
      </p:graphicFrame>
    </p:spTree>
    <p:extLst>
      <p:ext uri="{BB962C8B-B14F-4D97-AF65-F5344CB8AC3E}">
        <p14:creationId xmlns:p14="http://schemas.microsoft.com/office/powerpoint/2010/main" val="1196830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B7CE12-6837-4FC5-AB43-EBAB0364A8BB}"/>
              </a:ext>
            </a:extLst>
          </p:cNvPr>
          <p:cNvSpPr>
            <a:spLocks noGrp="1"/>
          </p:cNvSpPr>
          <p:nvPr>
            <p:ph type="title"/>
          </p:nvPr>
        </p:nvSpPr>
        <p:spPr/>
        <p:txBody>
          <a:bodyPr/>
          <a:lstStyle/>
          <a:p>
            <a:r>
              <a:rPr lang="en-US" dirty="0"/>
              <a:t>Field trip to the SCADA pump.</a:t>
            </a:r>
          </a:p>
        </p:txBody>
      </p:sp>
      <p:sp>
        <p:nvSpPr>
          <p:cNvPr id="3" name="Subtitle 2">
            <a:extLst>
              <a:ext uri="{FF2B5EF4-FFF2-40B4-BE49-F238E27FC236}">
                <a16:creationId xmlns:a16="http://schemas.microsoft.com/office/drawing/2014/main" xmlns="" id="{EBB0DC5F-7F22-4769-B8D2-8B47BF7CD05B}"/>
              </a:ext>
            </a:extLst>
          </p:cNvPr>
          <p:cNvSpPr>
            <a:spLocks noGrp="1"/>
          </p:cNvSpPr>
          <p:nvPr>
            <p:ph type="subTitle" idx="10"/>
          </p:nvPr>
        </p:nvSpPr>
        <p:spPr/>
        <p:txBody>
          <a:bodyPr/>
          <a:lstStyle/>
          <a:p>
            <a:r>
              <a:rPr lang="en-US" dirty="0"/>
              <a:t>Now you will go to visit a pump that is located in the yard of the training center. This pump has installation of SCADA equipment. </a:t>
            </a:r>
          </a:p>
          <a:p>
            <a:r>
              <a:rPr lang="en-US" dirty="0"/>
              <a:t>They have to collect information according to a checklist which they will have now. </a:t>
            </a:r>
          </a:p>
          <a:p>
            <a:r>
              <a:rPr lang="en-US" dirty="0"/>
              <a:t>They have to write their observation in the column too. </a:t>
            </a:r>
          </a:p>
          <a:p>
            <a:r>
              <a:rPr lang="en-US" dirty="0"/>
              <a:t>Distribute the checklist to the participants.  </a:t>
            </a:r>
          </a:p>
        </p:txBody>
      </p:sp>
    </p:spTree>
    <p:extLst>
      <p:ext uri="{BB962C8B-B14F-4D97-AF65-F5344CB8AC3E}">
        <p14:creationId xmlns:p14="http://schemas.microsoft.com/office/powerpoint/2010/main" val="2185361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BFF02D-8E45-46B5-B5F4-2B1BE7D50D51}"/>
              </a:ext>
            </a:extLst>
          </p:cNvPr>
          <p:cNvSpPr>
            <a:spLocks noGrp="1"/>
          </p:cNvSpPr>
          <p:nvPr>
            <p:ph type="title"/>
          </p:nvPr>
        </p:nvSpPr>
        <p:spPr/>
        <p:txBody>
          <a:bodyPr/>
          <a:lstStyle/>
          <a:p>
            <a:r>
              <a:rPr lang="en-US" dirty="0"/>
              <a:t>Reflection on the SCADA pump visit: Group exercise</a:t>
            </a:r>
          </a:p>
        </p:txBody>
      </p:sp>
      <p:sp>
        <p:nvSpPr>
          <p:cNvPr id="3" name="Subtitle 2">
            <a:extLst>
              <a:ext uri="{FF2B5EF4-FFF2-40B4-BE49-F238E27FC236}">
                <a16:creationId xmlns:a16="http://schemas.microsoft.com/office/drawing/2014/main" xmlns="" id="{23521DBA-7C29-4B1E-9360-9FF5B6AB9FC6}"/>
              </a:ext>
            </a:extLst>
          </p:cNvPr>
          <p:cNvSpPr>
            <a:spLocks noGrp="1"/>
          </p:cNvSpPr>
          <p:nvPr>
            <p:ph type="subTitle" idx="10"/>
          </p:nvPr>
        </p:nvSpPr>
        <p:spPr/>
        <p:txBody>
          <a:bodyPr>
            <a:normAutofit/>
          </a:bodyPr>
          <a:lstStyle/>
          <a:p>
            <a:pPr lvl="0"/>
            <a:r>
              <a:rPr lang="en-US" dirty="0"/>
              <a:t>The group will come back to the training venue. They will reflect on their visit experience to the pump.</a:t>
            </a:r>
          </a:p>
          <a:p>
            <a:pPr lvl="0"/>
            <a:r>
              <a:rPr lang="en-US" dirty="0"/>
              <a:t>In group: Following the checklist, prepare a presentation;</a:t>
            </a: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the reading of the different meters?</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do you think about the maintenance of the equipment?</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good and what could be improved?</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rPr>
              <a:t>Who in your opinion is responsible for the maintenance?</a:t>
            </a:r>
            <a:endParaRPr lang="en-US" dirty="0">
              <a:solidFill>
                <a:srgbClr val="004B87"/>
              </a:solidFill>
            </a:endParaRPr>
          </a:p>
        </p:txBody>
      </p:sp>
    </p:spTree>
    <p:extLst>
      <p:ext uri="{BB962C8B-B14F-4D97-AF65-F5344CB8AC3E}">
        <p14:creationId xmlns:p14="http://schemas.microsoft.com/office/powerpoint/2010/main" val="1333572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A3B3C5-1E17-41B6-A9C2-609E10EFD919}"/>
              </a:ext>
            </a:extLst>
          </p:cNvPr>
          <p:cNvSpPr>
            <a:spLocks noGrp="1"/>
          </p:cNvSpPr>
          <p:nvPr>
            <p:ph type="title"/>
          </p:nvPr>
        </p:nvSpPr>
        <p:spPr>
          <a:xfrm>
            <a:off x="838200" y="1292188"/>
            <a:ext cx="10515600" cy="654171"/>
          </a:xfrm>
        </p:spPr>
        <p:txBody>
          <a:bodyPr/>
          <a:lstStyle/>
          <a:p>
            <a:r>
              <a:rPr lang="en-US" dirty="0"/>
              <a:t>Visit to SCADA room</a:t>
            </a:r>
          </a:p>
        </p:txBody>
      </p:sp>
      <p:sp>
        <p:nvSpPr>
          <p:cNvPr id="3" name="Subtitle 2">
            <a:extLst>
              <a:ext uri="{FF2B5EF4-FFF2-40B4-BE49-F238E27FC236}">
                <a16:creationId xmlns:a16="http://schemas.microsoft.com/office/drawing/2014/main" xmlns="" id="{5CA76019-A0AA-484F-9A5A-42BE74676BD1}"/>
              </a:ext>
            </a:extLst>
          </p:cNvPr>
          <p:cNvSpPr>
            <a:spLocks noGrp="1"/>
          </p:cNvSpPr>
          <p:nvPr>
            <p:ph type="subTitle" idx="10"/>
          </p:nvPr>
        </p:nvSpPr>
        <p:spPr>
          <a:xfrm>
            <a:off x="838200" y="1946359"/>
            <a:ext cx="10498200" cy="4467643"/>
          </a:xfrm>
        </p:spPr>
        <p:txBody>
          <a:bodyPr/>
          <a:lstStyle/>
          <a:p>
            <a:r>
              <a:rPr lang="en-US" dirty="0"/>
              <a:t>Participants will visit a SCADA room where server and control panel are installed. </a:t>
            </a:r>
          </a:p>
          <a:p>
            <a:r>
              <a:rPr lang="en-US" dirty="0"/>
              <a:t>Each of them will have a questionnaire and according to this questionnaire they have to look at a specific pump that operated by SCADA system.  </a:t>
            </a:r>
          </a:p>
          <a:p>
            <a:r>
              <a:rPr lang="en-US" dirty="0"/>
              <a:t>They have to open specific pump and need to collect the information’s that has given in the questionnaire. </a:t>
            </a:r>
          </a:p>
          <a:p>
            <a:r>
              <a:rPr lang="en-US" dirty="0"/>
              <a:t>After collecting the information by all of them, they will come back to the training venue and there will be a reflection session held.</a:t>
            </a:r>
          </a:p>
          <a:p>
            <a:r>
              <a:rPr lang="en-US" dirty="0"/>
              <a:t>Distribute the questionnaire.  </a:t>
            </a:r>
          </a:p>
        </p:txBody>
      </p:sp>
    </p:spTree>
    <p:extLst>
      <p:ext uri="{BB962C8B-B14F-4D97-AF65-F5344CB8AC3E}">
        <p14:creationId xmlns:p14="http://schemas.microsoft.com/office/powerpoint/2010/main" val="3209741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50484E-978C-4598-B08A-CCA54C7D7219}"/>
              </a:ext>
            </a:extLst>
          </p:cNvPr>
          <p:cNvSpPr>
            <a:spLocks noGrp="1"/>
          </p:cNvSpPr>
          <p:nvPr>
            <p:ph type="title"/>
          </p:nvPr>
        </p:nvSpPr>
        <p:spPr/>
        <p:txBody>
          <a:bodyPr/>
          <a:lstStyle/>
          <a:p>
            <a:r>
              <a:rPr lang="en-GB" dirty="0"/>
              <a:t>Plenary reflection on the SCADA room visit</a:t>
            </a:r>
            <a:endParaRPr lang="en-US" dirty="0"/>
          </a:p>
        </p:txBody>
      </p:sp>
      <p:sp>
        <p:nvSpPr>
          <p:cNvPr id="3" name="Subtitle 2">
            <a:extLst>
              <a:ext uri="{FF2B5EF4-FFF2-40B4-BE49-F238E27FC236}">
                <a16:creationId xmlns:a16="http://schemas.microsoft.com/office/drawing/2014/main" xmlns="" id="{6A5CB232-1795-4533-B2CC-8A798CEC6E84}"/>
              </a:ext>
            </a:extLst>
          </p:cNvPr>
          <p:cNvSpPr>
            <a:spLocks noGrp="1"/>
          </p:cNvSpPr>
          <p:nvPr>
            <p:ph type="subTitle" idx="10"/>
          </p:nvPr>
        </p:nvSpPr>
        <p:spPr>
          <a:xfrm>
            <a:off x="838200" y="2195068"/>
            <a:ext cx="10498200" cy="3578715"/>
          </a:xfrm>
        </p:spPr>
        <p:txBody>
          <a:bodyPr>
            <a:normAutofit/>
          </a:bodyPr>
          <a:lstStyle/>
          <a:p>
            <a:pPr lvl="0"/>
            <a:r>
              <a:rPr lang="en-US" dirty="0"/>
              <a:t>Both teams will do a reflection session on their experience in SCADA room focusing on the following questions;</a:t>
            </a:r>
          </a:p>
          <a:p>
            <a:pPr marL="742950" marR="0" lvl="1" indent="-285750" algn="just">
              <a:lnSpc>
                <a:spcPct val="107000"/>
              </a:lnSpc>
              <a:spcBef>
                <a:spcPts val="0"/>
              </a:spcBef>
              <a:spcAft>
                <a:spcPts val="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their learning from the SCADA room?</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How do they use the data that they collect from the SCADA room in their work in DMA’s? Include the following issues in your answer.</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Operation</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Monitoring </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Maintenance</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can they do if they find something wrong going in the SCADA system?</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21542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key word method “SCADA”</a:t>
            </a:r>
          </a:p>
        </p:txBody>
      </p:sp>
      <p:sp>
        <p:nvSpPr>
          <p:cNvPr id="3" name="Subtitle 2"/>
          <p:cNvSpPr>
            <a:spLocks noGrp="1"/>
          </p:cNvSpPr>
          <p:nvPr>
            <p:ph type="subTitle" idx="10"/>
          </p:nvPr>
        </p:nvSpPr>
        <p:spPr/>
        <p:txBody>
          <a:bodyPr>
            <a:normAutofit fontScale="85000" lnSpcReduction="20000"/>
          </a:bodyPr>
          <a:lstStyle/>
          <a:p>
            <a:pPr marL="0" indent="0">
              <a:buNone/>
            </a:pPr>
            <a:r>
              <a:rPr lang="en-GB" b="1" dirty="0"/>
              <a:t>What is SCADA?</a:t>
            </a:r>
          </a:p>
          <a:p>
            <a:pPr marL="0" indent="0">
              <a:buNone/>
            </a:pPr>
            <a:endParaRPr lang="en-GB" sz="1600" dirty="0"/>
          </a:p>
          <a:p>
            <a:pPr marL="0" indent="0">
              <a:buNone/>
            </a:pPr>
            <a:r>
              <a:rPr lang="en-GB" dirty="0"/>
              <a:t>Step 1: In small groups, discuss words that you associate with SCADA and write those down on a poster paper. </a:t>
            </a:r>
          </a:p>
          <a:p>
            <a:pPr marL="0" indent="0">
              <a:buNone/>
            </a:pPr>
            <a:r>
              <a:rPr lang="en-GB" dirty="0"/>
              <a:t>Step 2: Underline the most important words. </a:t>
            </a:r>
          </a:p>
          <a:p>
            <a:pPr marL="0" indent="0">
              <a:buNone/>
            </a:pPr>
            <a:r>
              <a:rPr lang="en-GB" dirty="0"/>
              <a:t>Step 3: Use the underlined words to come up with a definition of SCADA. </a:t>
            </a:r>
          </a:p>
          <a:p>
            <a:pPr marL="0" indent="0">
              <a:buNone/>
            </a:pPr>
            <a:r>
              <a:rPr lang="en-GB" dirty="0"/>
              <a:t>Step 4: Present the definition.</a:t>
            </a:r>
          </a:p>
          <a:p>
            <a:pPr lvl="0"/>
            <a:r>
              <a:rPr lang="en-GB" altLang="en-US" dirty="0"/>
              <a:t>SCADA – Definition </a:t>
            </a:r>
          </a:p>
          <a:p>
            <a:pPr marL="0" lvl="1" algn="l" defTabSz="457200">
              <a:lnSpc>
                <a:spcPct val="130000"/>
              </a:lnSpc>
              <a:spcBef>
                <a:spcPct val="0"/>
              </a:spcBef>
            </a:pPr>
            <a:r>
              <a:rPr lang="en-US" altLang="nl-NL" sz="2000" dirty="0">
                <a:solidFill>
                  <a:srgbClr val="004B87"/>
                </a:solidFill>
              </a:rPr>
              <a:t>SCADA stands for: Supervisory Control </a:t>
            </a:r>
            <a:r>
              <a:rPr lang="en-GB" altLang="nl-NL" sz="2000" dirty="0">
                <a:solidFill>
                  <a:srgbClr val="004B87"/>
                </a:solidFill>
              </a:rPr>
              <a:t>&amp; </a:t>
            </a:r>
            <a:r>
              <a:rPr lang="en-US" altLang="nl-NL" sz="2000" dirty="0">
                <a:solidFill>
                  <a:srgbClr val="004B87"/>
                </a:solidFill>
              </a:rPr>
              <a:t>Data Acquisition (SCADA)	</a:t>
            </a:r>
            <a:endParaRPr lang="en-GB" altLang="nl-NL" sz="2000" dirty="0">
              <a:solidFill>
                <a:srgbClr val="004B87"/>
              </a:solidFill>
            </a:endParaRPr>
          </a:p>
          <a:p>
            <a:endParaRPr lang="en-GB" altLang="en-US" dirty="0"/>
          </a:p>
          <a:p>
            <a:r>
              <a:rPr lang="en-GB" altLang="en-US" dirty="0"/>
              <a:t>It is technology to collect data and monitor the performance of the water production and distribution processes. </a:t>
            </a:r>
          </a:p>
          <a:p>
            <a:endParaRPr lang="en-GB" altLang="en-US" dirty="0"/>
          </a:p>
          <a:p>
            <a:r>
              <a:rPr lang="en-US" altLang="en-US" dirty="0"/>
              <a:t>It is an application that can help to increase efficiency, lower costs and increase the profitability of operations by turning data into information.</a:t>
            </a:r>
          </a:p>
          <a:p>
            <a:pPr marL="0" indent="0">
              <a:buNone/>
            </a:pPr>
            <a:endParaRPr lang="en-GB" dirty="0"/>
          </a:p>
        </p:txBody>
      </p:sp>
    </p:spTree>
    <p:extLst>
      <p:ext uri="{BB962C8B-B14F-4D97-AF65-F5344CB8AC3E}">
        <p14:creationId xmlns:p14="http://schemas.microsoft.com/office/powerpoint/2010/main" val="310072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arn(inVertical)">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arn(inVertical)">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barn(inVertical)">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barn(inVertical)">
                                      <p:cBhvr>
                                        <p:cTn id="49" dur="500"/>
                                        <p:tgtEl>
                                          <p:spTgt spid="3">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barn(inVertical)">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Wrap up the day</a:t>
            </a:r>
            <a:endParaRPr lang="en-GB" dirty="0"/>
          </a:p>
        </p:txBody>
      </p:sp>
      <p:sp>
        <p:nvSpPr>
          <p:cNvPr id="3" name="Content Placeholder 2"/>
          <p:cNvSpPr>
            <a:spLocks noGrp="1"/>
          </p:cNvSpPr>
          <p:nvPr>
            <p:ph type="subTitle" idx="10"/>
          </p:nvPr>
        </p:nvSpPr>
        <p:spPr>
          <a:xfrm>
            <a:off x="842443" y="2129247"/>
            <a:ext cx="10498200" cy="2906987"/>
          </a:xfrm>
        </p:spPr>
        <p:txBody>
          <a:bodyPr>
            <a:normAutofit/>
          </a:bodyPr>
          <a:lstStyle/>
          <a:p>
            <a:r>
              <a:rPr lang="en-US" dirty="0"/>
              <a:t>Ask them, do they have any last question?</a:t>
            </a:r>
          </a:p>
          <a:p>
            <a:r>
              <a:rPr lang="en-US" dirty="0"/>
              <a:t>Provide post-test and evaluation form.</a:t>
            </a:r>
          </a:p>
          <a:p>
            <a:r>
              <a:rPr lang="en-US" dirty="0"/>
              <a:t>Collect it after finishing.</a:t>
            </a:r>
          </a:p>
          <a:p>
            <a:r>
              <a:rPr lang="en-US" dirty="0"/>
              <a:t>Certification &amp; thanks. </a:t>
            </a:r>
          </a:p>
          <a:p>
            <a:pPr marL="0" indent="0" fontAlgn="ctr">
              <a:buNone/>
            </a:pPr>
            <a:endParaRPr lang="nl-NL" b="1" dirty="0"/>
          </a:p>
        </p:txBody>
      </p:sp>
    </p:spTree>
    <p:extLst>
      <p:ext uri="{BB962C8B-B14F-4D97-AF65-F5344CB8AC3E}">
        <p14:creationId xmlns:p14="http://schemas.microsoft.com/office/powerpoint/2010/main" val="1954133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C98C8E-CAAC-4ED1-BA31-66749057BB6E}"/>
              </a:ext>
            </a:extLst>
          </p:cNvPr>
          <p:cNvSpPr>
            <a:spLocks noGrp="1"/>
          </p:cNvSpPr>
          <p:nvPr>
            <p:ph type="title"/>
          </p:nvPr>
        </p:nvSpPr>
        <p:spPr/>
        <p:txBody>
          <a:bodyPr/>
          <a:lstStyle/>
          <a:p>
            <a:r>
              <a:rPr lang="en-US" dirty="0"/>
              <a:t>What is the present and future use of SCADA?</a:t>
            </a:r>
          </a:p>
        </p:txBody>
      </p:sp>
      <p:sp>
        <p:nvSpPr>
          <p:cNvPr id="3" name="Subtitle 2">
            <a:extLst>
              <a:ext uri="{FF2B5EF4-FFF2-40B4-BE49-F238E27FC236}">
                <a16:creationId xmlns:a16="http://schemas.microsoft.com/office/drawing/2014/main" xmlns="" id="{F776792D-4527-4A2E-8511-F0FD181BC45D}"/>
              </a:ext>
            </a:extLst>
          </p:cNvPr>
          <p:cNvSpPr>
            <a:spLocks noGrp="1"/>
          </p:cNvSpPr>
          <p:nvPr>
            <p:ph type="subTitle" idx="10"/>
          </p:nvPr>
        </p:nvSpPr>
        <p:spPr>
          <a:xfrm>
            <a:off x="842443" y="2390358"/>
            <a:ext cx="10498200" cy="3321126"/>
          </a:xfrm>
        </p:spPr>
        <p:txBody>
          <a:bodyPr/>
          <a:lstStyle/>
          <a:p>
            <a:pPr marL="0" indent="0">
              <a:buNone/>
            </a:pPr>
            <a:r>
              <a:rPr lang="en-US" dirty="0"/>
              <a:t>At present DWASA uses  SCADA mainly for:</a:t>
            </a:r>
          </a:p>
          <a:p>
            <a:r>
              <a:rPr lang="en-US" dirty="0"/>
              <a:t>“Visualization” = see what is happening</a:t>
            </a:r>
          </a:p>
          <a:p>
            <a:endParaRPr lang="en-US" dirty="0"/>
          </a:p>
          <a:p>
            <a:pPr marL="0" indent="0">
              <a:buNone/>
            </a:pPr>
            <a:r>
              <a:rPr lang="en-US" dirty="0"/>
              <a:t>In future DWASA can use SCADA for</a:t>
            </a:r>
          </a:p>
          <a:p>
            <a:r>
              <a:rPr lang="en-US" dirty="0"/>
              <a:t>“Automatization” = work with data in a more comprehensive way and operate remotely</a:t>
            </a:r>
          </a:p>
          <a:p>
            <a:r>
              <a:rPr lang="en-US" dirty="0"/>
              <a:t>Automation of a pressurized water network</a:t>
            </a:r>
          </a:p>
          <a:p>
            <a:endParaRPr lang="en-US" dirty="0"/>
          </a:p>
          <a:p>
            <a:endParaRPr lang="en-US" dirty="0"/>
          </a:p>
        </p:txBody>
      </p:sp>
    </p:spTree>
    <p:extLst>
      <p:ext uri="{BB962C8B-B14F-4D97-AF65-F5344CB8AC3E}">
        <p14:creationId xmlns:p14="http://schemas.microsoft.com/office/powerpoint/2010/main" val="333791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45CADB-ED86-4A93-87C6-CE3C6CA35D68}"/>
              </a:ext>
            </a:extLst>
          </p:cNvPr>
          <p:cNvSpPr>
            <a:spLocks noGrp="1"/>
          </p:cNvSpPr>
          <p:nvPr>
            <p:ph type="title"/>
          </p:nvPr>
        </p:nvSpPr>
        <p:spPr>
          <a:xfrm>
            <a:off x="842443" y="1387008"/>
            <a:ext cx="10515600" cy="654171"/>
          </a:xfrm>
        </p:spPr>
        <p:txBody>
          <a:bodyPr>
            <a:normAutofit/>
          </a:bodyPr>
          <a:lstStyle/>
          <a:p>
            <a:r>
              <a:rPr lang="nl-NL" dirty="0"/>
              <a:t>Components of SCADA </a:t>
            </a:r>
          </a:p>
        </p:txBody>
      </p:sp>
      <p:sp>
        <p:nvSpPr>
          <p:cNvPr id="3" name="Subtitle 2">
            <a:extLst>
              <a:ext uri="{FF2B5EF4-FFF2-40B4-BE49-F238E27FC236}">
                <a16:creationId xmlns:a16="http://schemas.microsoft.com/office/drawing/2014/main" xmlns="" id="{816AA6A9-03AA-43F9-AF63-1DF22E8DF801}"/>
              </a:ext>
            </a:extLst>
          </p:cNvPr>
          <p:cNvSpPr>
            <a:spLocks noGrp="1"/>
          </p:cNvSpPr>
          <p:nvPr>
            <p:ph type="subTitle" idx="10"/>
          </p:nvPr>
        </p:nvSpPr>
        <p:spPr>
          <a:xfrm>
            <a:off x="842443" y="2041179"/>
            <a:ext cx="10498200" cy="4255118"/>
          </a:xfrm>
        </p:spPr>
        <p:txBody>
          <a:bodyPr>
            <a:normAutofit lnSpcReduction="10000"/>
          </a:bodyPr>
          <a:lstStyle/>
          <a:p>
            <a:pPr marL="0" indent="0">
              <a:buNone/>
            </a:pPr>
            <a:r>
              <a:rPr lang="en-GB" altLang="nl-NL" b="1" dirty="0">
                <a:latin typeface="Arial" panose="020B0604020202020204" pitchFamily="34" charset="0"/>
                <a:cs typeface="Arial" panose="020B0604020202020204" pitchFamily="34" charset="0"/>
              </a:rPr>
              <a:t>SCADA encompasses two components: </a:t>
            </a:r>
          </a:p>
          <a:p>
            <a:pPr marL="0" indent="0">
              <a:buNone/>
            </a:pPr>
            <a:endParaRPr lang="en-GB" altLang="nl-NL" sz="2400" dirty="0">
              <a:latin typeface="Arial" panose="020B0604020202020204" pitchFamily="34" charset="0"/>
              <a:cs typeface="Arial" panose="020B0604020202020204" pitchFamily="34" charset="0"/>
            </a:endParaRPr>
          </a:p>
          <a:p>
            <a:pPr marL="0" indent="0">
              <a:buNone/>
            </a:pPr>
            <a:r>
              <a:rPr lang="en-US" altLang="en-US" sz="2400" b="1" dirty="0">
                <a:latin typeface="Arial" panose="020B0604020202020204" pitchFamily="34" charset="0"/>
                <a:cs typeface="Arial" panose="020B0604020202020204" pitchFamily="34" charset="0"/>
              </a:rPr>
              <a:t>Component 1: </a:t>
            </a:r>
            <a:r>
              <a:rPr lang="en-US" dirty="0"/>
              <a:t>The first component is the </a:t>
            </a:r>
            <a:r>
              <a:rPr lang="en-US" b="1" dirty="0"/>
              <a:t>equipment </a:t>
            </a:r>
            <a:r>
              <a:rPr lang="en-US" dirty="0"/>
              <a:t>that is installed in water distribution network we want to monitor and control. </a:t>
            </a:r>
            <a:endParaRPr lang="en-US" altLang="en-US" sz="2400" dirty="0">
              <a:latin typeface="Arial" panose="020B0604020202020204" pitchFamily="34" charset="0"/>
              <a:cs typeface="Arial" panose="020B0604020202020204" pitchFamily="34" charset="0"/>
            </a:endParaRPr>
          </a:p>
          <a:p>
            <a:pPr marL="0" indent="0">
              <a:buNone/>
            </a:pPr>
            <a:endParaRPr lang="en-US" altLang="en-US" sz="2400" dirty="0">
              <a:latin typeface="Arial" panose="020B0604020202020204" pitchFamily="34" charset="0"/>
              <a:cs typeface="Arial" panose="020B0604020202020204" pitchFamily="34" charset="0"/>
            </a:endParaRPr>
          </a:p>
          <a:p>
            <a:pPr marL="0" indent="0">
              <a:buNone/>
            </a:pPr>
            <a:r>
              <a:rPr lang="en-US" altLang="en-US" sz="2400" b="1" dirty="0">
                <a:latin typeface="Arial" panose="020B0604020202020204" pitchFamily="34" charset="0"/>
                <a:cs typeface="Arial" panose="020B0604020202020204" pitchFamily="34" charset="0"/>
              </a:rPr>
              <a:t>Component 2: </a:t>
            </a:r>
            <a:r>
              <a:rPr lang="en-US" dirty="0"/>
              <a:t>The second component is the </a:t>
            </a:r>
            <a:r>
              <a:rPr lang="en-US" b="1" dirty="0"/>
              <a:t>network</a:t>
            </a:r>
            <a:r>
              <a:rPr lang="en-US" dirty="0"/>
              <a:t> of intelligent devices called Remote Terminal Units (RTU) and/or Programmable logical controller (PLC). RTU’s and PLC’s are able to send and receive information for monitoring and operation. </a:t>
            </a:r>
            <a:r>
              <a:rPr lang="en-US" altLang="en-US" sz="2400" dirty="0">
                <a:latin typeface="Arial" panose="020B0604020202020204" pitchFamily="34" charset="0"/>
                <a:cs typeface="Arial" panose="020B0604020202020204" pitchFamily="34" charset="0"/>
              </a:rPr>
              <a:t/>
            </a:r>
            <a:br>
              <a:rPr lang="en-US" altLang="en-US" sz="2400" dirty="0">
                <a:latin typeface="Arial" panose="020B0604020202020204" pitchFamily="34" charset="0"/>
                <a:cs typeface="Arial" panose="020B0604020202020204" pitchFamily="34" charset="0"/>
              </a:rPr>
            </a:br>
            <a:endParaRPr lang="nl-NL" sz="2400" dirty="0"/>
          </a:p>
        </p:txBody>
      </p:sp>
    </p:spTree>
    <p:extLst>
      <p:ext uri="{BB962C8B-B14F-4D97-AF65-F5344CB8AC3E}">
        <p14:creationId xmlns:p14="http://schemas.microsoft.com/office/powerpoint/2010/main" val="389829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020"/>
            <a:ext cx="10515600" cy="654171"/>
          </a:xfrm>
        </p:spPr>
        <p:txBody>
          <a:bodyPr>
            <a:noAutofit/>
          </a:bodyPr>
          <a:lstStyle/>
          <a:p>
            <a:r>
              <a:rPr lang="en-US" dirty="0"/>
              <a:t>How does a SCADA System work?</a:t>
            </a:r>
            <a:br>
              <a:rPr lang="en-US" dirty="0"/>
            </a:br>
            <a:endParaRPr lang="en-GB" dirty="0"/>
          </a:p>
        </p:txBody>
      </p:sp>
      <p:sp>
        <p:nvSpPr>
          <p:cNvPr id="3" name="Subtitle 2"/>
          <p:cNvSpPr>
            <a:spLocks noGrp="1"/>
          </p:cNvSpPr>
          <p:nvPr>
            <p:ph type="subTitle" idx="10"/>
          </p:nvPr>
        </p:nvSpPr>
        <p:spPr>
          <a:xfrm>
            <a:off x="838199" y="2273191"/>
            <a:ext cx="9507583" cy="3407194"/>
          </a:xfrm>
        </p:spPr>
        <p:txBody>
          <a:bodyPr>
            <a:normAutofit/>
          </a:bodyPr>
          <a:lstStyle/>
          <a:p>
            <a:pPr marL="514350" indent="-514350">
              <a:buFont typeface="Arial" pitchFamily="34" charset="0"/>
              <a:buAutoNum type="arabicPeriod"/>
            </a:pPr>
            <a:r>
              <a:rPr lang="en-US" dirty="0"/>
              <a:t>Data acquisition through sensors</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Data transfer using communication network</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Data presentation</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Control</a:t>
            </a:r>
          </a:p>
          <a:p>
            <a:pPr marL="0" indent="0">
              <a:buNone/>
            </a:pPr>
            <a:endParaRPr lang="en-GB" sz="2400" dirty="0"/>
          </a:p>
        </p:txBody>
      </p:sp>
    </p:spTree>
    <p:extLst>
      <p:ext uri="{BB962C8B-B14F-4D97-AF65-F5344CB8AC3E}">
        <p14:creationId xmlns:p14="http://schemas.microsoft.com/office/powerpoint/2010/main" val="415701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83715A42335744877D0DE6B1217B24" ma:contentTypeVersion="6" ma:contentTypeDescription="Create a new document." ma:contentTypeScope="" ma:versionID="fcbe5a1cb9e321797a2a1eb94efb1015">
  <xsd:schema xmlns:xsd="http://www.w3.org/2001/XMLSchema" xmlns:xs="http://www.w3.org/2001/XMLSchema" xmlns:p="http://schemas.microsoft.com/office/2006/metadata/properties" xmlns:ns2="f22d0aed-a456-4936-9c60-4fbc1109fb71" xmlns:ns3="dd277b2a-f3d2-403e-a66f-b0f23d598416" targetNamespace="http://schemas.microsoft.com/office/2006/metadata/properties" ma:root="true" ma:fieldsID="aad77bc80e35447e285f77f3f2d13586" ns2:_="" ns3:_="">
    <xsd:import namespace="f22d0aed-a456-4936-9c60-4fbc1109fb71"/>
    <xsd:import namespace="dd277b2a-f3d2-403e-a66f-b0f23d5984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2d0aed-a456-4936-9c60-4fbc1109fb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277b2a-f3d2-403e-a66f-b0f23d5984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687393-1F59-40DE-BBFB-808D2DF53B03}">
  <ds:schemaRefs>
    <ds:schemaRef ds:uri="http://schemas.microsoft.com/sharepoint/v3/contenttype/forms"/>
  </ds:schemaRefs>
</ds:datastoreItem>
</file>

<file path=customXml/itemProps2.xml><?xml version="1.0" encoding="utf-8"?>
<ds:datastoreItem xmlns:ds="http://schemas.openxmlformats.org/officeDocument/2006/customXml" ds:itemID="{53A94B80-713A-40E5-B7D0-DCBB98BABFFF}">
  <ds:schemaRefs>
    <ds:schemaRef ds:uri="http://purl.org/dc/terms/"/>
    <ds:schemaRef ds:uri="http://schemas.openxmlformats.org/package/2006/metadata/core-properties"/>
    <ds:schemaRef ds:uri="http://schemas.microsoft.com/office/2006/documentManagement/types"/>
    <ds:schemaRef ds:uri="f22d0aed-a456-4936-9c60-4fbc1109fb71"/>
    <ds:schemaRef ds:uri="http://purl.org/dc/elements/1.1/"/>
    <ds:schemaRef ds:uri="http://schemas.microsoft.com/office/2006/metadata/properties"/>
    <ds:schemaRef ds:uri="dd277b2a-f3d2-403e-a66f-b0f23d598416"/>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F106034-B456-431D-9140-05A788D205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2d0aed-a456-4936-9c60-4fbc1109fb71"/>
    <ds:schemaRef ds:uri="dd277b2a-f3d2-403e-a66f-b0f23d5984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5432</TotalTime>
  <Words>2220</Words>
  <Application>Microsoft Office PowerPoint</Application>
  <PresentationFormat>Widescreen</PresentationFormat>
  <Paragraphs>316</Paragraphs>
  <Slides>60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Times New Roman</vt:lpstr>
      <vt:lpstr>Verdana</vt:lpstr>
      <vt:lpstr>Wingdings</vt:lpstr>
      <vt:lpstr>Office Theme</vt:lpstr>
      <vt:lpstr>PowerPoint Presentation</vt:lpstr>
      <vt:lpstr>WOP2 training modules</vt:lpstr>
      <vt:lpstr>Rules and agreements</vt:lpstr>
      <vt:lpstr>Objectives of the training</vt:lpstr>
      <vt:lpstr>Planning for the next two days</vt:lpstr>
      <vt:lpstr>Exercise: key word method “SCADA”</vt:lpstr>
      <vt:lpstr>What is the present and future use of SCADA?</vt:lpstr>
      <vt:lpstr>Components of SCADA </vt:lpstr>
      <vt:lpstr>How does a SCADA System work? </vt:lpstr>
      <vt:lpstr>SCADA system parameters</vt:lpstr>
      <vt:lpstr>SCADA system outputs</vt:lpstr>
      <vt:lpstr>Exercise: Advantages and disadvantages of SCADA (1)</vt:lpstr>
      <vt:lpstr>Exercise advantages and disadvantages of SCADA (2)</vt:lpstr>
      <vt:lpstr>Exercise: SCADA flowchart</vt:lpstr>
      <vt:lpstr>SCADA system Flow: PUZZLE!!</vt:lpstr>
      <vt:lpstr>Exercise: Equipment needed in a SCADA system</vt:lpstr>
      <vt:lpstr>Equipment Table</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SCADA and Maintenance</vt:lpstr>
      <vt:lpstr>Maintenance quiz (1) </vt:lpstr>
      <vt:lpstr>PowerPoint Presentation</vt:lpstr>
      <vt:lpstr>Photograph 2: What is wrong?           </vt:lpstr>
      <vt:lpstr>Photograph 1 &amp; 2:  Correct installation</vt:lpstr>
      <vt:lpstr>Photograph 3: What's wrong?   </vt:lpstr>
      <vt:lpstr>Photograph 3:Correct installation</vt:lpstr>
      <vt:lpstr>Photograph 4: What’s wrong?   </vt:lpstr>
      <vt:lpstr>Photograph 4: Correct installation</vt:lpstr>
      <vt:lpstr>Photograph 5: What’s wrong?     </vt:lpstr>
      <vt:lpstr>Picture 5: Correct installation  </vt:lpstr>
      <vt:lpstr>Photograph 6: What’s wrong?  </vt:lpstr>
      <vt:lpstr>PowerPoint Presentation</vt:lpstr>
      <vt:lpstr>Proper installation &amp; maintenance (1) </vt:lpstr>
      <vt:lpstr>Proper installation &amp; maintenance (2) </vt:lpstr>
      <vt:lpstr>Importance of the site survey and pay attention to the detail</vt:lpstr>
      <vt:lpstr>Site survey</vt:lpstr>
      <vt:lpstr>Pay attention to the details! (1)</vt:lpstr>
      <vt:lpstr>Wires and cables should be lined up ,coated and tagged. Connections should be watertight.  </vt:lpstr>
      <vt:lpstr>The chamber is covered, proper channels are there, and tag numbers are there.</vt:lpstr>
      <vt:lpstr>Pay attention to the details! (4)</vt:lpstr>
      <vt:lpstr>Pay attention to the details! (5)</vt:lpstr>
      <vt:lpstr>Take care of the security system of SCADA (1)</vt:lpstr>
      <vt:lpstr>Take care of the security system of SCADA! 2</vt:lpstr>
      <vt:lpstr>Wrap-up the day</vt:lpstr>
      <vt:lpstr>Recap of the day 1</vt:lpstr>
      <vt:lpstr>Planning for day-2</vt:lpstr>
      <vt:lpstr>Field trip to the SCADA pump.</vt:lpstr>
      <vt:lpstr>Reflection on the SCADA pump visit: Group exercise</vt:lpstr>
      <vt:lpstr>Visit to SCADA room</vt:lpstr>
      <vt:lpstr>Plenary reflection on the SCADA room visit</vt:lpstr>
      <vt:lpstr>Wrap up the day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Mariëlle Sprenger</dc:creator>
  <cp:lastModifiedBy>Windows User</cp:lastModifiedBy>
  <cp:revision>204</cp:revision>
  <dcterms:created xsi:type="dcterms:W3CDTF">2017-12-19T08:22:59Z</dcterms:created>
  <dcterms:modified xsi:type="dcterms:W3CDTF">2022-03-23T12:20:53Z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0x010100FF83715A42335744877D0DE6B1217B24</vt:lpwstr>
  </property>
</Properties>
</file>